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60" r:id="rId2"/>
  </p:sldMasterIdLst>
  <p:notesMasterIdLst>
    <p:notesMasterId r:id="rId39"/>
  </p:notesMasterIdLst>
  <p:handoutMasterIdLst>
    <p:handoutMasterId r:id="rId40"/>
  </p:handoutMasterIdLst>
  <p:sldIdLst>
    <p:sldId id="321" r:id="rId3"/>
    <p:sldId id="258" r:id="rId4"/>
    <p:sldId id="259" r:id="rId5"/>
    <p:sldId id="264" r:id="rId6"/>
    <p:sldId id="316" r:id="rId7"/>
    <p:sldId id="314" r:id="rId8"/>
    <p:sldId id="315" r:id="rId9"/>
    <p:sldId id="318" r:id="rId10"/>
    <p:sldId id="368" r:id="rId11"/>
    <p:sldId id="319" r:id="rId12"/>
    <p:sldId id="302" r:id="rId13"/>
    <p:sldId id="327" r:id="rId14"/>
    <p:sldId id="308" r:id="rId15"/>
    <p:sldId id="355" r:id="rId16"/>
    <p:sldId id="312" r:id="rId17"/>
    <p:sldId id="284" r:id="rId18"/>
    <p:sldId id="286" r:id="rId19"/>
    <p:sldId id="350" r:id="rId20"/>
    <p:sldId id="352" r:id="rId21"/>
    <p:sldId id="301" r:id="rId22"/>
    <p:sldId id="360" r:id="rId23"/>
    <p:sldId id="353" r:id="rId24"/>
    <p:sldId id="328" r:id="rId25"/>
    <p:sldId id="329" r:id="rId26"/>
    <p:sldId id="330" r:id="rId27"/>
    <p:sldId id="342" r:id="rId28"/>
    <p:sldId id="343" r:id="rId29"/>
    <p:sldId id="356" r:id="rId30"/>
    <p:sldId id="357" r:id="rId31"/>
    <p:sldId id="270" r:id="rId32"/>
    <p:sldId id="271" r:id="rId33"/>
    <p:sldId id="275" r:id="rId34"/>
    <p:sldId id="358" r:id="rId35"/>
    <p:sldId id="359" r:id="rId36"/>
    <p:sldId id="348" r:id="rId37"/>
    <p:sldId id="349" r:id="rId38"/>
  </p:sldIdLst>
  <p:sldSz cx="9144000" cy="6858000" type="screen4x3"/>
  <p:notesSz cx="6858000" cy="92329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FF"/>
    <a:srgbClr val="996633"/>
    <a:srgbClr val="CC9900"/>
    <a:srgbClr val="0033CC"/>
    <a:srgbClr val="FFFF00"/>
    <a:srgbClr val="33CC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5881" autoAdjust="0"/>
  </p:normalViewPr>
  <p:slideViewPr>
    <p:cSldViewPr>
      <p:cViewPr>
        <p:scale>
          <a:sx n="100" d="100"/>
          <a:sy n="100" d="100"/>
        </p:scale>
        <p:origin x="-294" y="-20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303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57347" name="Rectangle 3"/>
          <p:cNvSpPr>
            <a:spLocks noGrp="1" noChangeArrowheads="1"/>
          </p:cNvSpPr>
          <p:nvPr>
            <p:ph type="dt" sz="quarter" idx="1"/>
          </p:nvPr>
        </p:nvSpPr>
        <p:spPr bwMode="auto">
          <a:xfrm>
            <a:off x="388620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57348" name="Rectangle 4"/>
          <p:cNvSpPr>
            <a:spLocks noGrp="1" noChangeArrowheads="1"/>
          </p:cNvSpPr>
          <p:nvPr>
            <p:ph type="ftr" sz="quarter" idx="2"/>
          </p:nvPr>
        </p:nvSpPr>
        <p:spPr bwMode="auto">
          <a:xfrm>
            <a:off x="0" y="8770938"/>
            <a:ext cx="29718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57349" name="Rectangle 5"/>
          <p:cNvSpPr>
            <a:spLocks noGrp="1" noChangeArrowheads="1"/>
          </p:cNvSpPr>
          <p:nvPr>
            <p:ph type="sldNum" sz="quarter" idx="3"/>
          </p:nvPr>
        </p:nvSpPr>
        <p:spPr bwMode="auto">
          <a:xfrm>
            <a:off x="3886200" y="8770938"/>
            <a:ext cx="29718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23EAF809-4E51-4804-A3F2-04A2AA1F00E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219" name="Rectangle 3"/>
          <p:cNvSpPr>
            <a:spLocks noGrp="1" noChangeArrowheads="1"/>
          </p:cNvSpPr>
          <p:nvPr>
            <p:ph type="dt" idx="1"/>
          </p:nvPr>
        </p:nvSpPr>
        <p:spPr bwMode="auto">
          <a:xfrm>
            <a:off x="3886200" y="0"/>
            <a:ext cx="29718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20775" y="692150"/>
            <a:ext cx="4616450" cy="3462338"/>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914400" y="4386263"/>
            <a:ext cx="5029200" cy="4154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770938"/>
            <a:ext cx="29718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en-US"/>
          </a:p>
        </p:txBody>
      </p:sp>
      <p:sp>
        <p:nvSpPr>
          <p:cNvPr id="9223" name="Rectangle 7"/>
          <p:cNvSpPr>
            <a:spLocks noGrp="1" noChangeArrowheads="1"/>
          </p:cNvSpPr>
          <p:nvPr>
            <p:ph type="sldNum" sz="quarter" idx="5"/>
          </p:nvPr>
        </p:nvSpPr>
        <p:spPr bwMode="auto">
          <a:xfrm>
            <a:off x="3886200" y="8770938"/>
            <a:ext cx="2971800" cy="461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pPr>
              <a:defRPr/>
            </a:pPr>
            <a:fld id="{CE64A744-BF32-402C-9AF3-3589FDB5EF9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EFA1F53C-D9FA-4E83-8F9F-1DEB7FE381EE}" type="slidenum">
              <a:rPr lang="en-US" smtClean="0"/>
              <a:pPr/>
              <a:t>2</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C68906A6-67D8-4280-9A24-1AEFB2497CB0}" type="slidenum">
              <a:rPr lang="en-US" smtClean="0"/>
              <a:pPr/>
              <a:t>3</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2C58DFDF-4DEC-47B4-9D30-B8DC3C9ED394}" type="slidenum">
              <a:rPr lang="en-US" smtClean="0"/>
              <a:pPr/>
              <a:t>7</a:t>
            </a:fld>
            <a:endParaRPr lang="en-US" smtClean="0"/>
          </a:p>
        </p:txBody>
      </p:sp>
      <p:sp>
        <p:nvSpPr>
          <p:cNvPr id="43011" name="Rectangle 2"/>
          <p:cNvSpPr>
            <a:spLocks noGrp="1" noRot="1" noChangeAspect="1" noChangeArrowheads="1" noTextEdit="1"/>
          </p:cNvSpPr>
          <p:nvPr>
            <p:ph type="sldImg"/>
          </p:nvPr>
        </p:nvSpPr>
        <p:spPr>
          <a:xfrm>
            <a:off x="1122363" y="692150"/>
            <a:ext cx="4616450" cy="3462338"/>
          </a:xfrm>
          <a:ln/>
        </p:spPr>
      </p:sp>
      <p:sp>
        <p:nvSpPr>
          <p:cNvPr id="43012" name="Rectangle 3"/>
          <p:cNvSpPr>
            <a:spLocks noGrp="1" noChangeArrowheads="1"/>
          </p:cNvSpPr>
          <p:nvPr>
            <p:ph type="body" idx="1"/>
          </p:nvPr>
        </p:nvSpPr>
        <p:spPr>
          <a:xfrm>
            <a:off x="914400" y="4384675"/>
            <a:ext cx="5029200" cy="4156075"/>
          </a:xfrm>
          <a:noFill/>
        </p:spPr>
        <p:txBody>
          <a:bodyPr lIns="89751" tIns="44875" rIns="89751" bIns="44875"/>
          <a:lstStyle/>
          <a:p>
            <a:pPr eaLnBrk="1" hangingPunct="1"/>
            <a:r>
              <a:rPr lang="en-US" dirty="0" smtClean="0"/>
              <a:t>The DISTANCE FROM SCHOOL for each of these students is used as a site characteristic in the funding formula. Failure to have 90% of students transported will result in an LEA being assigned “worst case” data in the funding formula calculations.  This will have a negative impact on the budget rating.  The reason that it is important to have at least 90% of the student count accounted for in TIMS is that anything less could skew the average distance to school - either positively or negatively.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17275B3F-FFB6-484D-ABC8-EB902EF03EEE}" type="slidenum">
              <a:rPr lang="en-US" smtClean="0"/>
              <a:pPr/>
              <a:t>8</a:t>
            </a:fld>
            <a:endParaRPr lang="en-US" smtClean="0"/>
          </a:p>
        </p:txBody>
      </p:sp>
      <p:sp>
        <p:nvSpPr>
          <p:cNvPr id="44035" name="Rectangle 2"/>
          <p:cNvSpPr>
            <a:spLocks noGrp="1" noRot="1" noChangeAspect="1" noChangeArrowheads="1" noTextEdit="1"/>
          </p:cNvSpPr>
          <p:nvPr>
            <p:ph type="sldImg"/>
          </p:nvPr>
        </p:nvSpPr>
        <p:spPr>
          <a:xfrm>
            <a:off x="1122363" y="768350"/>
            <a:ext cx="4618037" cy="3463925"/>
          </a:xfrm>
          <a:ln/>
        </p:spPr>
      </p:sp>
      <p:sp>
        <p:nvSpPr>
          <p:cNvPr id="44036" name="Rectangle 3"/>
          <p:cNvSpPr>
            <a:spLocks noGrp="1" noChangeArrowheads="1"/>
          </p:cNvSpPr>
          <p:nvPr>
            <p:ph type="body" idx="1"/>
          </p:nvPr>
        </p:nvSpPr>
        <p:spPr>
          <a:xfrm>
            <a:off x="914400" y="4384675"/>
            <a:ext cx="5029200" cy="4156075"/>
          </a:xfrm>
          <a:noFill/>
        </p:spPr>
        <p:txBody>
          <a:bodyPr lIns="89751" tIns="44875" rIns="89751" bIns="44875"/>
          <a:lstStyle/>
          <a:p>
            <a:pPr eaLnBrk="1" hangingPunct="1"/>
            <a:r>
              <a:rPr lang="en-US" smtClean="0"/>
              <a:t>Route information or run information?</a:t>
            </a:r>
          </a:p>
          <a:p>
            <a:pPr eaLnBrk="1" hangingPunct="1"/>
            <a:endParaRPr lang="en-US" smtClean="0"/>
          </a:p>
          <a:p>
            <a:pPr eaLnBrk="1" hangingPunct="1"/>
            <a:r>
              <a:rPr lang="en-US" smtClean="0"/>
              <a:t>Make sure that changes approved on the road are reflected in TIMS and make sure that changes approved in TIMS are reflected on the road. IT is a 2 way street - no pun intended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17275B3F-FFB6-484D-ABC8-EB902EF03EEE}" type="slidenum">
              <a:rPr lang="en-US" smtClean="0"/>
              <a:pPr/>
              <a:t>9</a:t>
            </a:fld>
            <a:endParaRPr lang="en-US" smtClean="0"/>
          </a:p>
        </p:txBody>
      </p:sp>
      <p:sp>
        <p:nvSpPr>
          <p:cNvPr id="44035" name="Rectangle 2"/>
          <p:cNvSpPr>
            <a:spLocks noGrp="1" noRot="1" noChangeAspect="1" noChangeArrowheads="1" noTextEdit="1"/>
          </p:cNvSpPr>
          <p:nvPr>
            <p:ph type="sldImg"/>
          </p:nvPr>
        </p:nvSpPr>
        <p:spPr>
          <a:xfrm>
            <a:off x="1122363" y="768350"/>
            <a:ext cx="4618037" cy="3463925"/>
          </a:xfrm>
          <a:ln/>
        </p:spPr>
      </p:sp>
      <p:sp>
        <p:nvSpPr>
          <p:cNvPr id="44036" name="Rectangle 3"/>
          <p:cNvSpPr>
            <a:spLocks noGrp="1" noChangeArrowheads="1"/>
          </p:cNvSpPr>
          <p:nvPr>
            <p:ph type="body" idx="1"/>
          </p:nvPr>
        </p:nvSpPr>
        <p:spPr>
          <a:xfrm>
            <a:off x="914400" y="4384675"/>
            <a:ext cx="5029200" cy="4156075"/>
          </a:xfrm>
          <a:noFill/>
        </p:spPr>
        <p:txBody>
          <a:bodyPr lIns="89751" tIns="44875" rIns="89751" bIns="44875"/>
          <a:lstStyle/>
          <a:p>
            <a:pPr eaLnBrk="1" hangingPunct="1"/>
            <a:r>
              <a:rPr lang="en-US" smtClean="0"/>
              <a:t>Route information or run information?</a:t>
            </a:r>
          </a:p>
          <a:p>
            <a:pPr eaLnBrk="1" hangingPunct="1"/>
            <a:endParaRPr lang="en-US" smtClean="0"/>
          </a:p>
          <a:p>
            <a:pPr eaLnBrk="1" hangingPunct="1"/>
            <a:r>
              <a:rPr lang="en-US" smtClean="0"/>
              <a:t>Make sure that changes approved on the road are reflected in TIMS and make sure that changes approved in TIMS are reflected on the road. IT is a 2 way street - no pun intended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466C0C6B-A2A7-4C7E-A98C-B9D69ED13D6A}" type="slidenum">
              <a:rPr lang="en-US" smtClean="0"/>
              <a:pPr/>
              <a:t>10</a:t>
            </a:fld>
            <a:endParaRPr lang="en-US" smtClean="0"/>
          </a:p>
        </p:txBody>
      </p:sp>
      <p:sp>
        <p:nvSpPr>
          <p:cNvPr id="45059" name="Rectangle 2"/>
          <p:cNvSpPr>
            <a:spLocks noGrp="1" noRot="1" noChangeAspect="1" noChangeArrowheads="1" noTextEdit="1"/>
          </p:cNvSpPr>
          <p:nvPr>
            <p:ph type="sldImg"/>
          </p:nvPr>
        </p:nvSpPr>
        <p:spPr>
          <a:xfrm>
            <a:off x="1122363" y="692150"/>
            <a:ext cx="4616450" cy="3462338"/>
          </a:xfrm>
          <a:ln/>
        </p:spPr>
      </p:sp>
      <p:sp>
        <p:nvSpPr>
          <p:cNvPr id="45060" name="Rectangle 3"/>
          <p:cNvSpPr>
            <a:spLocks noGrp="1" noChangeArrowheads="1"/>
          </p:cNvSpPr>
          <p:nvPr>
            <p:ph type="body" idx="1"/>
          </p:nvPr>
        </p:nvSpPr>
        <p:spPr>
          <a:xfrm>
            <a:off x="914400" y="4384675"/>
            <a:ext cx="5029200" cy="4156075"/>
          </a:xfrm>
          <a:noFill/>
        </p:spPr>
        <p:txBody>
          <a:bodyPr lIns="89751" tIns="44875" rIns="89751" bIns="44875"/>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D154CFFD-1311-4A5B-B0D4-913F22ADFE7F}" type="slidenum">
              <a:rPr lang="en-US" smtClean="0"/>
              <a:pPr/>
              <a:t>13</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r>
              <a:rPr lang="en-US" smtClean="0"/>
              <a:t>You do not have a choice about submitting a Nov 1</a:t>
            </a:r>
            <a:r>
              <a:rPr lang="en-US" baseline="30000" smtClean="0"/>
              <a:t>st</a:t>
            </a:r>
            <a:r>
              <a:rPr lang="en-US" smtClean="0"/>
              <a:t> report. If we don’t get it – your county will receive a letter stating that it was not submitted to us.</a:t>
            </a:r>
          </a:p>
          <a:p>
            <a:pPr eaLnBrk="1" hangingPunct="1"/>
            <a:r>
              <a:rPr lang="en-US" smtClean="0"/>
              <a:t>If you are not ready you must submit what  you have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w="9525">
              <a:noFill/>
              <a:miter lim="800000"/>
              <a:headEnd/>
              <a:tailEnd/>
            </a:ln>
            <a:effectLst/>
          </p:spPr>
          <p:txBody>
            <a:bodyPr wrap="none" anchor="ctr"/>
            <a:lstStyle/>
            <a:p>
              <a:endParaRPr lang="en-US"/>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ffectLst/>
            </p:spPr>
            <p:txBody>
              <a:bodyPr wrap="none" anchor="ctr"/>
              <a:lstStyle/>
              <a:p>
                <a:endParaRPr lang="en-US"/>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ffectLst/>
            </p:spPr>
            <p:txBody>
              <a:bodyPr wrap="none" anchor="ctr"/>
              <a:lstStyle/>
              <a:p>
                <a:endParaRPr lang="en-US"/>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ffectLst/>
            </p:spPr>
            <p:txBody>
              <a:bodyPr wrap="none" anchor="ctr"/>
              <a:lstStyle/>
              <a:p>
                <a:endParaRPr lang="en-US"/>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ffectLst/>
            </p:spPr>
            <p:txBody>
              <a:bodyPr wrap="none" anchor="ctr"/>
              <a:lstStyle/>
              <a:p>
                <a:endParaRPr lang="en-US"/>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ffectLst/>
            </p:spPr>
            <p:txBody>
              <a:bodyPr wrap="none" anchor="ctr"/>
              <a:lstStyle/>
              <a:p>
                <a:endParaRPr lang="en-US"/>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ffectLst/>
            </p:spPr>
            <p:txBody>
              <a:bodyPr wrap="none" anchor="ctr"/>
              <a:lstStyle/>
              <a:p>
                <a:endParaRPr lang="en-US"/>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ffectLst/>
            </p:spPr>
            <p:txBody>
              <a:bodyPr wrap="none" anchor="ctr"/>
              <a:lstStyle/>
              <a:p>
                <a:endParaRPr lang="en-US"/>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ffectLst/>
            </p:spPr>
            <p:txBody>
              <a:bodyPr wrap="none" anchor="ctr"/>
              <a:lstStyle/>
              <a:p>
                <a:endParaRPr lang="en-US"/>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ffectLst/>
            </p:spPr>
            <p:txBody>
              <a:bodyPr wrap="none" anchor="ctr"/>
              <a:lstStyle/>
              <a:p>
                <a:endParaRPr lang="en-US"/>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ffectLst/>
            </p:spPr>
            <p:txBody>
              <a:bodyPr wrap="none" anchor="ctr"/>
              <a:lstStyle/>
              <a:p>
                <a:endParaRPr lang="en-US"/>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ffectLst/>
            </p:spPr>
            <p:txBody>
              <a:bodyPr wrap="none" anchor="ctr"/>
              <a:lstStyle/>
              <a:p>
                <a:endParaRPr lang="en-US"/>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ffectLst/>
            </p:spPr>
            <p:txBody>
              <a:bodyPr wrap="none" anchor="ctr"/>
              <a:lstStyle/>
              <a:p>
                <a:endParaRPr lang="en-US"/>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ffectLst/>
            </p:spPr>
            <p:txBody>
              <a:bodyPr wrap="none" anchor="ctr"/>
              <a:lstStyle/>
              <a:p>
                <a:endParaRPr lang="en-US"/>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ffectLst/>
            </p:spPr>
            <p:txBody>
              <a:bodyPr wrap="none" anchor="ctr"/>
              <a:lstStyle/>
              <a:p>
                <a:endParaRPr lang="en-US"/>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ffectLst/>
            </p:spPr>
            <p:txBody>
              <a:bodyPr wrap="none" anchor="ctr"/>
              <a:lstStyle/>
              <a:p>
                <a:endParaRPr lang="en-US"/>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ffectLst/>
            </p:spPr>
            <p:txBody>
              <a:bodyPr wrap="none" anchor="ctr"/>
              <a:lstStyle/>
              <a:p>
                <a:endParaRPr lang="en-US"/>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ffectLst/>
            </p:spPr>
            <p:txBody>
              <a:bodyPr wrap="none" anchor="ctr"/>
              <a:lstStyle/>
              <a:p>
                <a:endParaRPr lang="en-US"/>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ffectLst/>
            </p:spPr>
            <p:txBody>
              <a:bodyPr wrap="none" anchor="ctr"/>
              <a:lstStyle/>
              <a:p>
                <a:endParaRPr lang="en-US"/>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ffectLst/>
            </p:spPr>
            <p:txBody>
              <a:bodyPr wrap="none" anchor="ctr"/>
              <a:lstStyle/>
              <a:p>
                <a:endParaRPr lang="en-US"/>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ffectLst/>
            </p:spPr>
            <p:txBody>
              <a:bodyPr wrap="none" anchor="ctr"/>
              <a:lstStyle/>
              <a:p>
                <a:endParaRPr lang="en-US"/>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ffectLst/>
            </p:spPr>
            <p:txBody>
              <a:bodyPr wrap="none" anchor="ctr"/>
              <a:lstStyle/>
              <a:p>
                <a:endParaRPr lang="en-US"/>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ffectLst/>
            </p:spPr>
            <p:txBody>
              <a:bodyPr wrap="none" anchor="ctr"/>
              <a:lstStyle/>
              <a:p>
                <a:endParaRPr lang="en-US"/>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ffectLst/>
            </p:spPr>
            <p:txBody>
              <a:bodyPr wrap="none" anchor="ctr"/>
              <a:lstStyle/>
              <a:p>
                <a:endParaRPr lang="en-US"/>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ffectLst/>
            </p:spPr>
            <p:txBody>
              <a:bodyPr wrap="none" anchor="ctr"/>
              <a:lstStyle/>
              <a:p>
                <a:endParaRPr lang="en-US"/>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ffectLst/>
            </p:spPr>
            <p:txBody>
              <a:bodyPr wrap="none" anchor="ctr"/>
              <a:lstStyle/>
              <a:p>
                <a:endParaRPr lang="en-US"/>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ffectLst/>
            </p:spPr>
            <p:txBody>
              <a:bodyPr wrap="none" anchor="ctr"/>
              <a:lstStyle/>
              <a:p>
                <a:endParaRPr lang="en-US"/>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ffectLst/>
            </p:spPr>
            <p:txBody>
              <a:bodyPr wrap="none" anchor="ctr"/>
              <a:lstStyle/>
              <a:p>
                <a:endParaRPr lang="en-US"/>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ffectLst/>
            </p:spPr>
            <p:txBody>
              <a:bodyPr wrap="none" anchor="ctr"/>
              <a:lstStyle/>
              <a:p>
                <a:endParaRPr lang="en-US"/>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ffectLst/>
            </p:spPr>
            <p:txBody>
              <a:bodyPr wrap="none" anchor="ctr"/>
              <a:lstStyle/>
              <a:p>
                <a:endParaRPr lang="en-US"/>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ffectLst/>
            </p:spPr>
            <p:txBody>
              <a:bodyPr wrap="none" anchor="ctr"/>
              <a:lstStyle/>
              <a:p>
                <a:endParaRPr lang="en-US"/>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ffectLst/>
            </p:spPr>
            <p:txBody>
              <a:bodyPr wrap="none" anchor="ctr"/>
              <a:lstStyle/>
              <a:p>
                <a:endParaRPr lang="en-US"/>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ffectLst/>
            </p:spPr>
            <p:txBody>
              <a:bodyPr wrap="none" anchor="ctr"/>
              <a:lstStyle/>
              <a:p>
                <a:endParaRPr lang="en-US"/>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ffectLst/>
            </p:spPr>
            <p:txBody>
              <a:bodyPr wrap="none" anchor="ctr"/>
              <a:lstStyle/>
              <a:p>
                <a:endParaRPr lang="en-US"/>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ffectLst/>
            </p:spPr>
            <p:txBody>
              <a:bodyPr wrap="none" anchor="ctr"/>
              <a:lstStyle/>
              <a:p>
                <a:endParaRPr lang="en-US"/>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ffectLst/>
            </p:spPr>
            <p:txBody>
              <a:bodyPr wrap="none" anchor="ctr"/>
              <a:lstStyle/>
              <a:p>
                <a:endParaRPr lang="en-US"/>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ffectLst/>
            </p:spPr>
            <p:txBody>
              <a:bodyPr wrap="none" anchor="ctr"/>
              <a:lstStyle/>
              <a:p>
                <a:endParaRPr lang="en-US"/>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ffectLst/>
            </p:spPr>
            <p:txBody>
              <a:bodyPr wrap="none" anchor="ctr"/>
              <a:lstStyle/>
              <a:p>
                <a:endParaRPr lang="en-US"/>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ffectLst/>
            </p:spPr>
            <p:txBody>
              <a:bodyPr wrap="none" anchor="ctr"/>
              <a:lstStyle/>
              <a:p>
                <a:endParaRPr lang="en-US"/>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ffectLst/>
            </p:spPr>
            <p:txBody>
              <a:bodyPr wrap="none" anchor="ctr"/>
              <a:lstStyle/>
              <a:p>
                <a:endParaRPr lang="en-US"/>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ffectLst/>
            </p:spPr>
            <p:txBody>
              <a:bodyPr wrap="none" anchor="ctr"/>
              <a:lstStyle/>
              <a:p>
                <a:endParaRPr lang="en-US"/>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ffectLst/>
            </p:spPr>
            <p:txBody>
              <a:bodyPr wrap="none" anchor="ctr"/>
              <a:lstStyle/>
              <a:p>
                <a:endParaRPr lang="en-US"/>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ffectLst/>
            </p:spPr>
            <p:txBody>
              <a:bodyPr wrap="none" anchor="ctr"/>
              <a:lstStyle/>
              <a:p>
                <a:endParaRPr lang="en-US"/>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ffectLst/>
            </p:spPr>
            <p:txBody>
              <a:bodyPr wrap="none" anchor="ctr"/>
              <a:lstStyle/>
              <a:p>
                <a:endParaRPr lang="en-US"/>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ffectLst/>
            </p:spPr>
            <p:txBody>
              <a:bodyPr wrap="none" anchor="ctr"/>
              <a:lstStyle/>
              <a:p>
                <a:endParaRPr lang="en-US"/>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ffectLst/>
            </p:spPr>
            <p:txBody>
              <a:bodyPr wrap="none" anchor="ctr"/>
              <a:lstStyle/>
              <a:p>
                <a:endParaRPr lang="en-US"/>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ffectLst/>
            </p:spPr>
            <p:txBody>
              <a:bodyPr wrap="none" anchor="ctr"/>
              <a:lstStyle/>
              <a:p>
                <a:endParaRPr lang="en-US"/>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ffectLst/>
            </p:spPr>
            <p:txBody>
              <a:bodyPr wrap="none" anchor="ctr"/>
              <a:lstStyle/>
              <a:p>
                <a:endParaRPr lang="en-US"/>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ffectLst/>
            </p:spPr>
            <p:txBody>
              <a:bodyPr wrap="none" anchor="ctr"/>
              <a:lstStyle/>
              <a:p>
                <a:endParaRPr lang="en-US"/>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ffectLst/>
            </p:spPr>
            <p:txBody>
              <a:bodyPr wrap="none" anchor="ctr"/>
              <a:lstStyle/>
              <a:p>
                <a:endParaRPr lang="en-US"/>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ffectLst/>
            </p:spPr>
            <p:txBody>
              <a:bodyPr wrap="none" anchor="ctr"/>
              <a:lstStyle/>
              <a:p>
                <a:endParaRPr lang="en-US"/>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ffectLst/>
            </p:spPr>
            <p:txBody>
              <a:bodyPr wrap="none" anchor="ctr"/>
              <a:lstStyle/>
              <a:p>
                <a:endParaRPr lang="en-US"/>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ffectLst/>
            </p:spPr>
            <p:txBody>
              <a:bodyPr wrap="none" anchor="ctr"/>
              <a:lstStyle/>
              <a:p>
                <a:endParaRPr lang="en-US"/>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ffectLst/>
            </p:spPr>
            <p:txBody>
              <a:bodyPr wrap="none" anchor="ctr"/>
              <a:lstStyle/>
              <a:p>
                <a:endParaRPr lang="en-US"/>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ffectLst/>
            </p:spPr>
            <p:txBody>
              <a:bodyPr wrap="none" anchor="ctr"/>
              <a:lstStyle/>
              <a:p>
                <a:endParaRPr lang="en-US"/>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ffectLst/>
            </p:spPr>
            <p:txBody>
              <a:bodyPr wrap="none" anchor="ctr"/>
              <a:lstStyle/>
              <a:p>
                <a:endParaRPr lang="en-US"/>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ffectLst/>
            </p:spPr>
            <p:txBody>
              <a:bodyPr wrap="none" anchor="ctr"/>
              <a:lstStyle/>
              <a:p>
                <a:endParaRPr lang="en-US"/>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ffectLst/>
            </p:spPr>
            <p:txBody>
              <a:bodyPr wrap="none" anchor="ctr"/>
              <a:lstStyle/>
              <a:p>
                <a:endParaRPr lang="en-US"/>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ffectLst/>
            </p:spPr>
            <p:txBody>
              <a:bodyPr wrap="none" anchor="ctr"/>
              <a:lstStyle/>
              <a:p>
                <a:endParaRPr lang="en-US"/>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ffectLst/>
            </p:spPr>
            <p:txBody>
              <a:bodyPr wrap="none" anchor="ctr"/>
              <a:lstStyle/>
              <a:p>
                <a:endParaRPr lang="en-US"/>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ffectLst/>
            </p:spPr>
            <p:txBody>
              <a:bodyPr wrap="none" anchor="ctr"/>
              <a:lstStyle/>
              <a:p>
                <a:endParaRPr lang="en-US"/>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ffectLst/>
            </p:spPr>
            <p:txBody>
              <a:bodyPr wrap="none" anchor="ctr"/>
              <a:lstStyle/>
              <a:p>
                <a:endParaRPr lang="en-US"/>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ffectLst/>
            </p:spPr>
            <p:txBody>
              <a:bodyPr wrap="none" anchor="ctr"/>
              <a:lstStyle/>
              <a:p>
                <a:endParaRPr lang="en-US"/>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ffectLst/>
            </p:spPr>
            <p:txBody>
              <a:bodyPr wrap="none" anchor="ctr"/>
              <a:lstStyle/>
              <a:p>
                <a:endParaRPr lang="en-US"/>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ffectLst/>
            </p:spPr>
            <p:txBody>
              <a:bodyPr wrap="none" anchor="ctr"/>
              <a:lstStyle/>
              <a:p>
                <a:endParaRPr lang="en-US"/>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ffectLst/>
            </p:spPr>
            <p:txBody>
              <a:bodyPr wrap="none" anchor="ctr"/>
              <a:lstStyle/>
              <a:p>
                <a:endParaRPr lang="en-US"/>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ffectLst/>
            </p:spPr>
            <p:txBody>
              <a:bodyPr wrap="none" anchor="ctr"/>
              <a:lstStyle/>
              <a:p>
                <a:endParaRPr lang="en-US"/>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ffectLst/>
            </p:spPr>
            <p:txBody>
              <a:bodyPr wrap="none" anchor="ctr"/>
              <a:lstStyle/>
              <a:p>
                <a:endParaRPr lang="en-US"/>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ffectLst/>
            </p:spPr>
            <p:txBody>
              <a:bodyPr wrap="none" anchor="ctr"/>
              <a:lstStyle/>
              <a:p>
                <a:endParaRPr lang="en-US"/>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ffectLst/>
            </p:spPr>
            <p:txBody>
              <a:bodyPr wrap="none" anchor="ctr"/>
              <a:lstStyle/>
              <a:p>
                <a:endParaRPr lang="en-US"/>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ffectLst/>
            </p:spPr>
            <p:txBody>
              <a:bodyPr wrap="none" anchor="ctr"/>
              <a:lstStyle/>
              <a:p>
                <a:endParaRPr lang="en-US"/>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ffectLst/>
            </p:spPr>
            <p:txBody>
              <a:bodyPr wrap="none" anchor="ctr"/>
              <a:lstStyle/>
              <a:p>
                <a:endParaRPr lang="en-US"/>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ffectLst/>
            </p:spPr>
            <p:txBody>
              <a:bodyPr wrap="none" anchor="ctr"/>
              <a:lstStyle/>
              <a:p>
                <a:endParaRPr lang="en-US"/>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ffectLst/>
            </p:spPr>
            <p:txBody>
              <a:bodyPr wrap="none" anchor="ctr"/>
              <a:lstStyle/>
              <a:p>
                <a:endParaRPr lang="en-US"/>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ffectLst/>
            </p:spPr>
            <p:txBody>
              <a:bodyPr wrap="none" anchor="ctr"/>
              <a:lstStyle/>
              <a:p>
                <a:endParaRPr lang="en-US"/>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ffectLst/>
            </p:spPr>
            <p:txBody>
              <a:bodyPr wrap="none" anchor="ctr"/>
              <a:lstStyle/>
              <a:p>
                <a:endParaRPr lang="en-US"/>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ffectLst/>
            </p:spPr>
            <p:txBody>
              <a:bodyPr wrap="none" anchor="ctr"/>
              <a:lstStyle/>
              <a:p>
                <a:endParaRPr lang="en-US"/>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ffectLst/>
            </p:spPr>
            <p:txBody>
              <a:bodyPr wrap="none" anchor="ctr"/>
              <a:lstStyle/>
              <a:p>
                <a:endParaRPr lang="en-US"/>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ffectLst/>
            </p:spPr>
            <p:txBody>
              <a:bodyPr wrap="none" anchor="ctr"/>
              <a:lstStyle/>
              <a:p>
                <a:endParaRPr lang="en-US"/>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ffectLst/>
            </p:spPr>
            <p:txBody>
              <a:bodyPr wrap="none" anchor="ctr"/>
              <a:lstStyle/>
              <a:p>
                <a:endParaRPr lang="en-US"/>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ffectLst/>
            </p:spPr>
            <p:txBody>
              <a:bodyPr wrap="none" anchor="ctr"/>
              <a:lstStyle/>
              <a:p>
                <a:endParaRPr lang="en-US"/>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ffectLst/>
            </p:spPr>
            <p:txBody>
              <a:bodyPr wrap="none" anchor="ctr"/>
              <a:lstStyle/>
              <a:p>
                <a:endParaRPr lang="en-US"/>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ffectLst/>
            </p:spPr>
            <p:txBody>
              <a:bodyPr wrap="none" anchor="ctr"/>
              <a:lstStyle/>
              <a:p>
                <a:endParaRPr lang="en-US"/>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ffectLst/>
            </p:spPr>
            <p:txBody>
              <a:bodyPr wrap="none" anchor="ctr"/>
              <a:lstStyle/>
              <a:p>
                <a:endParaRPr lang="en-US"/>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ffectLst/>
            </p:spPr>
            <p:txBody>
              <a:bodyPr wrap="none" anchor="ctr"/>
              <a:lstStyle/>
              <a:p>
                <a:endParaRPr lang="en-US"/>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ffectLst/>
            </p:spPr>
            <p:txBody>
              <a:bodyPr wrap="none" anchor="ctr"/>
              <a:lstStyle/>
              <a:p>
                <a:endParaRPr lang="en-US"/>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ffectLst/>
            </p:spPr>
            <p:txBody>
              <a:bodyPr wrap="none" anchor="ctr"/>
              <a:lstStyle/>
              <a:p>
                <a:endParaRPr lang="en-US"/>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ffectLst/>
            </p:spPr>
            <p:txBody>
              <a:bodyPr wrap="none" anchor="ctr"/>
              <a:lstStyle/>
              <a:p>
                <a:endParaRPr lang="en-US"/>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ffectLst/>
            </p:spPr>
            <p:txBody>
              <a:bodyPr wrap="none" anchor="ctr"/>
              <a:lstStyle/>
              <a:p>
                <a:endParaRPr lang="en-US"/>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ffectLst/>
            </p:spPr>
            <p:txBody>
              <a:bodyPr wrap="none" anchor="ctr"/>
              <a:lstStyle/>
              <a:p>
                <a:endParaRPr lang="en-US"/>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ffectLst/>
            </p:spPr>
            <p:txBody>
              <a:bodyPr wrap="none" anchor="ctr"/>
              <a:lstStyle/>
              <a:p>
                <a:endParaRPr lang="en-US"/>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ffectLst/>
            </p:spPr>
            <p:txBody>
              <a:bodyPr wrap="none" anchor="ctr"/>
              <a:lstStyle/>
              <a:p>
                <a:endParaRPr lang="en-US"/>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ffectLst/>
            </p:spPr>
            <p:txBody>
              <a:bodyPr wrap="none" anchor="ctr"/>
              <a:lstStyle/>
              <a:p>
                <a:endParaRPr lang="en-US"/>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ffectLst/>
            </p:spPr>
            <p:txBody>
              <a:bodyPr wrap="none" anchor="ctr"/>
              <a:lstStyle/>
              <a:p>
                <a:endParaRPr lang="en-US"/>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ffectLst/>
            </p:spPr>
            <p:txBody>
              <a:bodyPr wrap="none" anchor="ctr"/>
              <a:lstStyle/>
              <a:p>
                <a:endParaRPr lang="en-US"/>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ffectLst/>
            </p:spPr>
            <p:txBody>
              <a:bodyPr wrap="none" anchor="ctr"/>
              <a:lstStyle/>
              <a:p>
                <a:endParaRPr lang="en-US"/>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ffectLst/>
            </p:spPr>
            <p:txBody>
              <a:bodyPr wrap="none" anchor="ctr"/>
              <a:lstStyle/>
              <a:p>
                <a:endParaRPr lang="en-US"/>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ffectLst/>
            </p:spPr>
            <p:txBody>
              <a:bodyPr wrap="none" anchor="ctr"/>
              <a:lstStyle/>
              <a:p>
                <a:endParaRPr lang="en-US"/>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ffectLst/>
            </p:spPr>
            <p:txBody>
              <a:bodyPr wrap="none" anchor="ctr"/>
              <a:lstStyle/>
              <a:p>
                <a:endParaRPr lang="en-US"/>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106" name="Rectangle 109"/>
          <p:cNvSpPr>
            <a:spLocks noChangeArrowheads="1"/>
          </p:cNvSpPr>
          <p:nvPr/>
        </p:nvSpPr>
        <p:spPr bwMode="auto">
          <a:xfrm>
            <a:off x="1098550" y="862013"/>
            <a:ext cx="5662613" cy="77787"/>
          </a:xfrm>
          <a:prstGeom prst="rect">
            <a:avLst/>
          </a:prstGeom>
          <a:solidFill>
            <a:schemeClr val="hlink"/>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134250" name="Rectangle 106"/>
          <p:cNvSpPr>
            <a:spLocks noGrp="1" noChangeArrowheads="1"/>
          </p:cNvSpPr>
          <p:nvPr>
            <p:ph type="ctrTitle"/>
          </p:nvPr>
        </p:nvSpPr>
        <p:spPr>
          <a:xfrm>
            <a:off x="1169988" y="1046163"/>
            <a:ext cx="7380287" cy="1012825"/>
          </a:xfrm>
        </p:spPr>
        <p:txBody>
          <a:bodyPr/>
          <a:lstStyle>
            <a:lvl1pPr>
              <a:defRPr/>
            </a:lvl1pPr>
          </a:lstStyle>
          <a:p>
            <a:pPr lvl="0"/>
            <a:r>
              <a:rPr lang="en-US" noProof="0" smtClean="0"/>
              <a:t>Click to edit Master title style</a:t>
            </a:r>
          </a:p>
        </p:txBody>
      </p:sp>
      <p:sp>
        <p:nvSpPr>
          <p:cNvPr id="134251"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07" name="Rectangle 103"/>
          <p:cNvSpPr>
            <a:spLocks noGrp="1" noChangeArrowheads="1"/>
          </p:cNvSpPr>
          <p:nvPr>
            <p:ph type="dt" sz="half" idx="10"/>
          </p:nvPr>
        </p:nvSpPr>
        <p:spPr>
          <a:xfrm>
            <a:off x="1387475" y="6357938"/>
            <a:ext cx="1905000"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02C216B3-2C5E-4357-B4E7-5DE84E1B9423}" type="slidenum">
              <a:rPr lang="en-US"/>
              <a:pPr>
                <a:defRPr/>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C2087DB5-3B49-4DA9-9034-CE8E662F9E8F}"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B75099DA-FEA9-42F3-B64A-D2EC6F2213DE}"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3787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09625" y="2214563"/>
            <a:ext cx="3902075" cy="3881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71E66386-34A0-409A-82D8-8187568D0C3A}"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C3482B-08A7-449A-AD71-4E237843CB5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475F3E-796D-46D9-841A-29BB7E8BB04A}"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135E96-7766-44B3-B459-66F8B303121E}"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186B20-C024-4FE8-9067-BA7CA83E2005}"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94ACB6-C45B-47F0-8EE7-F44075344FE6}"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666F5B0-01D8-471F-ABC6-5010EFFA38B0}"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3F8FDE3-3536-43CF-9AD5-906A1865E78A}"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57841919-1A88-4955-8DFC-941FF8E451CF}"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4EBA8E-9850-410B-AF3E-5A42846E91A0}"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E2CB89-F8D0-42D5-98B1-F075E630A89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1AFC68-59A6-4DF5-B3A4-7F7A1333853D}" type="slidenum">
              <a:rPr lang="en-US"/>
              <a:pPr>
                <a:defRPr/>
              </a:pPr>
              <a:t>‹#›</a:t>
            </a:fld>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14AE41-2D08-410F-8AF7-568EBA40B5ED}"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9688D633-B817-4130-9191-D569A2C50C0C}"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8A17AEED-57C3-411E-9FF3-E8E383A3E5C1}"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8"/>
          <p:cNvSpPr>
            <a:spLocks noGrp="1" noChangeArrowheads="1"/>
          </p:cNvSpPr>
          <p:nvPr>
            <p:ph type="dt" sz="half" idx="10"/>
          </p:nvPr>
        </p:nvSpPr>
        <p:spPr>
          <a:ln/>
        </p:spPr>
        <p:txBody>
          <a:bodyPr/>
          <a:lstStyle>
            <a:lvl1pPr>
              <a:defRPr/>
            </a:lvl1pPr>
          </a:lstStyle>
          <a:p>
            <a:pPr>
              <a:defRPr/>
            </a:pPr>
            <a:endParaRPr lang="en-US"/>
          </a:p>
        </p:txBody>
      </p:sp>
      <p:sp>
        <p:nvSpPr>
          <p:cNvPr id="8" name="Rectangle 109"/>
          <p:cNvSpPr>
            <a:spLocks noGrp="1" noChangeArrowheads="1"/>
          </p:cNvSpPr>
          <p:nvPr>
            <p:ph type="ftr" sz="quarter" idx="11"/>
          </p:nvPr>
        </p:nvSpPr>
        <p:spPr>
          <a:ln/>
        </p:spPr>
        <p:txBody>
          <a:bodyPr/>
          <a:lstStyle>
            <a:lvl1pPr>
              <a:defRPr/>
            </a:lvl1pPr>
          </a:lstStyle>
          <a:p>
            <a:pPr>
              <a:defRPr/>
            </a:pPr>
            <a:endParaRPr lang="en-US"/>
          </a:p>
        </p:txBody>
      </p:sp>
      <p:sp>
        <p:nvSpPr>
          <p:cNvPr id="9" name="Rectangle 110"/>
          <p:cNvSpPr>
            <a:spLocks noGrp="1" noChangeArrowheads="1"/>
          </p:cNvSpPr>
          <p:nvPr>
            <p:ph type="sldNum" sz="quarter" idx="12"/>
          </p:nvPr>
        </p:nvSpPr>
        <p:spPr>
          <a:ln/>
        </p:spPr>
        <p:txBody>
          <a:bodyPr/>
          <a:lstStyle>
            <a:lvl1pPr>
              <a:defRPr/>
            </a:lvl1pPr>
          </a:lstStyle>
          <a:p>
            <a:pPr>
              <a:defRPr/>
            </a:pPr>
            <a:fld id="{D0E28A85-1A6F-4C5E-A781-1021BDF3E7E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endParaRPr lang="en-US"/>
          </a:p>
        </p:txBody>
      </p:sp>
      <p:sp>
        <p:nvSpPr>
          <p:cNvPr id="5" name="Rectangle 110"/>
          <p:cNvSpPr>
            <a:spLocks noGrp="1" noChangeArrowheads="1"/>
          </p:cNvSpPr>
          <p:nvPr>
            <p:ph type="sldNum" sz="quarter" idx="12"/>
          </p:nvPr>
        </p:nvSpPr>
        <p:spPr>
          <a:ln/>
        </p:spPr>
        <p:txBody>
          <a:bodyPr/>
          <a:lstStyle>
            <a:lvl1pPr>
              <a:defRPr/>
            </a:lvl1pPr>
          </a:lstStyle>
          <a:p>
            <a:pPr>
              <a:defRPr/>
            </a:pPr>
            <a:fld id="{25E0A485-699C-4B61-A544-11F77DC358B8}"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p>
        </p:txBody>
      </p:sp>
      <p:sp>
        <p:nvSpPr>
          <p:cNvPr id="3" name="Rectangle 109"/>
          <p:cNvSpPr>
            <a:spLocks noGrp="1" noChangeArrowheads="1"/>
          </p:cNvSpPr>
          <p:nvPr>
            <p:ph type="ftr" sz="quarter" idx="11"/>
          </p:nvPr>
        </p:nvSpPr>
        <p:spPr>
          <a:ln/>
        </p:spPr>
        <p:txBody>
          <a:bodyPr/>
          <a:lstStyle>
            <a:lvl1pPr>
              <a:defRPr/>
            </a:lvl1pPr>
          </a:lstStyle>
          <a:p>
            <a:pPr>
              <a:defRPr/>
            </a:pPr>
            <a:endParaRPr lang="en-US"/>
          </a:p>
        </p:txBody>
      </p:sp>
      <p:sp>
        <p:nvSpPr>
          <p:cNvPr id="4" name="Rectangle 110"/>
          <p:cNvSpPr>
            <a:spLocks noGrp="1" noChangeArrowheads="1"/>
          </p:cNvSpPr>
          <p:nvPr>
            <p:ph type="sldNum" sz="quarter" idx="12"/>
          </p:nvPr>
        </p:nvSpPr>
        <p:spPr>
          <a:ln/>
        </p:spPr>
        <p:txBody>
          <a:bodyPr/>
          <a:lstStyle>
            <a:lvl1pPr>
              <a:defRPr/>
            </a:lvl1pPr>
          </a:lstStyle>
          <a:p>
            <a:pPr>
              <a:defRPr/>
            </a:pPr>
            <a:fld id="{A7A067B4-3102-4709-84EE-1FDD55A6F8C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0BBF61F8-9F5D-41A8-B300-EE09C60AD14B}"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6B47128F-43F4-437E-80CE-E9627CA2310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8263"/>
            <a:ext cx="8915400" cy="6713537"/>
            <a:chOff x="0" y="43"/>
            <a:chExt cx="5616" cy="4229"/>
          </a:xfrm>
        </p:grpSpPr>
        <p:grpSp>
          <p:nvGrpSpPr>
            <p:cNvPr id="1032" name="Group 3"/>
            <p:cNvGrpSpPr>
              <a:grpSpLocks/>
            </p:cNvGrpSpPr>
            <p:nvPr userDrawn="1"/>
          </p:nvGrpSpPr>
          <p:grpSpPr bwMode="auto">
            <a:xfrm>
              <a:off x="0" y="43"/>
              <a:ext cx="408" cy="4229"/>
              <a:chOff x="0" y="43"/>
              <a:chExt cx="5760" cy="4229"/>
            </a:xfrm>
          </p:grpSpPr>
          <p:sp>
            <p:nvSpPr>
              <p:cNvPr id="1038"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endParaRPr lang="en-US"/>
              </a:p>
            </p:txBody>
          </p:sp>
          <p:sp>
            <p:nvSpPr>
              <p:cNvPr id="1039"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endParaRPr lang="en-US"/>
              </a:p>
            </p:txBody>
          </p:sp>
          <p:sp>
            <p:nvSpPr>
              <p:cNvPr id="1040"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endParaRPr lang="en-US"/>
              </a:p>
            </p:txBody>
          </p:sp>
          <p:sp>
            <p:nvSpPr>
              <p:cNvPr id="1041"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endParaRPr lang="en-US"/>
              </a:p>
            </p:txBody>
          </p:sp>
          <p:sp>
            <p:nvSpPr>
              <p:cNvPr id="1042"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endParaRPr lang="en-US"/>
              </a:p>
            </p:txBody>
          </p:sp>
          <p:sp>
            <p:nvSpPr>
              <p:cNvPr id="1043"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endParaRPr lang="en-US"/>
              </a:p>
            </p:txBody>
          </p:sp>
          <p:sp>
            <p:nvSpPr>
              <p:cNvPr id="1044"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endParaRPr lang="en-US"/>
              </a:p>
            </p:txBody>
          </p:sp>
          <p:sp>
            <p:nvSpPr>
              <p:cNvPr id="1045"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endParaRPr lang="en-US"/>
              </a:p>
            </p:txBody>
          </p:sp>
          <p:sp>
            <p:nvSpPr>
              <p:cNvPr id="1046"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endParaRPr lang="en-US"/>
              </a:p>
            </p:txBody>
          </p:sp>
          <p:sp>
            <p:nvSpPr>
              <p:cNvPr id="1047"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endParaRPr lang="en-US"/>
              </a:p>
            </p:txBody>
          </p:sp>
          <p:sp>
            <p:nvSpPr>
              <p:cNvPr id="1048"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endParaRPr lang="en-US"/>
              </a:p>
            </p:txBody>
          </p:sp>
          <p:sp>
            <p:nvSpPr>
              <p:cNvPr id="1049"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endParaRPr lang="en-US"/>
              </a:p>
            </p:txBody>
          </p:sp>
          <p:sp>
            <p:nvSpPr>
              <p:cNvPr id="1050"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endParaRPr lang="en-US"/>
              </a:p>
            </p:txBody>
          </p:sp>
          <p:sp>
            <p:nvSpPr>
              <p:cNvPr id="1051"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endParaRPr lang="en-US"/>
              </a:p>
            </p:txBody>
          </p:sp>
          <p:sp>
            <p:nvSpPr>
              <p:cNvPr id="1052"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endParaRPr lang="en-US"/>
              </a:p>
            </p:txBody>
          </p:sp>
          <p:sp>
            <p:nvSpPr>
              <p:cNvPr id="1053"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endParaRPr lang="en-US"/>
              </a:p>
            </p:txBody>
          </p:sp>
          <p:sp>
            <p:nvSpPr>
              <p:cNvPr id="1054"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endParaRPr lang="en-US"/>
              </a:p>
            </p:txBody>
          </p:sp>
          <p:sp>
            <p:nvSpPr>
              <p:cNvPr id="1055"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endParaRPr lang="en-US"/>
              </a:p>
            </p:txBody>
          </p:sp>
          <p:sp>
            <p:nvSpPr>
              <p:cNvPr id="1056"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endParaRPr lang="en-US"/>
              </a:p>
            </p:txBody>
          </p:sp>
          <p:sp>
            <p:nvSpPr>
              <p:cNvPr id="1057"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endParaRPr lang="en-US"/>
              </a:p>
            </p:txBody>
          </p:sp>
          <p:sp>
            <p:nvSpPr>
              <p:cNvPr id="1058"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endParaRPr lang="en-US"/>
              </a:p>
            </p:txBody>
          </p:sp>
          <p:sp>
            <p:nvSpPr>
              <p:cNvPr id="1059"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endParaRPr lang="en-US"/>
              </a:p>
            </p:txBody>
          </p:sp>
          <p:sp>
            <p:nvSpPr>
              <p:cNvPr id="1060"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endParaRPr lang="en-US"/>
              </a:p>
            </p:txBody>
          </p:sp>
          <p:sp>
            <p:nvSpPr>
              <p:cNvPr id="1061"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endParaRPr lang="en-US"/>
              </a:p>
            </p:txBody>
          </p:sp>
          <p:sp>
            <p:nvSpPr>
              <p:cNvPr id="1062"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endParaRPr lang="en-US"/>
              </a:p>
            </p:txBody>
          </p:sp>
          <p:sp>
            <p:nvSpPr>
              <p:cNvPr id="1063"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endParaRPr lang="en-US"/>
              </a:p>
            </p:txBody>
          </p:sp>
          <p:sp>
            <p:nvSpPr>
              <p:cNvPr id="1064"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endParaRPr lang="en-US"/>
              </a:p>
            </p:txBody>
          </p:sp>
          <p:sp>
            <p:nvSpPr>
              <p:cNvPr id="1065"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endParaRPr lang="en-US"/>
              </a:p>
            </p:txBody>
          </p:sp>
          <p:sp>
            <p:nvSpPr>
              <p:cNvPr id="1066"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endParaRPr lang="en-US"/>
              </a:p>
            </p:txBody>
          </p:sp>
          <p:sp>
            <p:nvSpPr>
              <p:cNvPr id="1067"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endParaRPr lang="en-US"/>
              </a:p>
            </p:txBody>
          </p:sp>
          <p:sp>
            <p:nvSpPr>
              <p:cNvPr id="1068"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endParaRPr lang="en-US"/>
              </a:p>
            </p:txBody>
          </p:sp>
          <p:sp>
            <p:nvSpPr>
              <p:cNvPr id="1069"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endParaRPr lang="en-US"/>
              </a:p>
            </p:txBody>
          </p:sp>
          <p:sp>
            <p:nvSpPr>
              <p:cNvPr id="1070"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endParaRPr lang="en-US"/>
              </a:p>
            </p:txBody>
          </p:sp>
          <p:sp>
            <p:nvSpPr>
              <p:cNvPr id="1071"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endParaRPr lang="en-US"/>
              </a:p>
            </p:txBody>
          </p:sp>
          <p:sp>
            <p:nvSpPr>
              <p:cNvPr id="1072"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endParaRPr lang="en-US"/>
              </a:p>
            </p:txBody>
          </p:sp>
          <p:sp>
            <p:nvSpPr>
              <p:cNvPr id="1073"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endParaRPr lang="en-US"/>
              </a:p>
            </p:txBody>
          </p:sp>
          <p:sp>
            <p:nvSpPr>
              <p:cNvPr id="1074"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endParaRPr lang="en-US"/>
              </a:p>
            </p:txBody>
          </p:sp>
          <p:sp>
            <p:nvSpPr>
              <p:cNvPr id="1075"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endParaRPr lang="en-US"/>
              </a:p>
            </p:txBody>
          </p:sp>
          <p:sp>
            <p:nvSpPr>
              <p:cNvPr id="1076"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endParaRPr lang="en-US"/>
              </a:p>
            </p:txBody>
          </p:sp>
          <p:sp>
            <p:nvSpPr>
              <p:cNvPr id="1077"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endParaRPr lang="en-US"/>
              </a:p>
            </p:txBody>
          </p:sp>
          <p:sp>
            <p:nvSpPr>
              <p:cNvPr id="1078"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endParaRPr lang="en-US"/>
              </a:p>
            </p:txBody>
          </p:sp>
          <p:sp>
            <p:nvSpPr>
              <p:cNvPr id="1079"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endParaRPr lang="en-US"/>
              </a:p>
            </p:txBody>
          </p:sp>
          <p:sp>
            <p:nvSpPr>
              <p:cNvPr id="1080"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endParaRPr lang="en-US"/>
              </a:p>
            </p:txBody>
          </p:sp>
          <p:sp>
            <p:nvSpPr>
              <p:cNvPr id="1081"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endParaRPr lang="en-US"/>
              </a:p>
            </p:txBody>
          </p:sp>
          <p:sp>
            <p:nvSpPr>
              <p:cNvPr id="1082"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endParaRPr lang="en-US"/>
              </a:p>
            </p:txBody>
          </p:sp>
          <p:sp>
            <p:nvSpPr>
              <p:cNvPr id="1083"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endParaRPr lang="en-US"/>
              </a:p>
            </p:txBody>
          </p:sp>
          <p:sp>
            <p:nvSpPr>
              <p:cNvPr id="1084"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endParaRPr lang="en-US"/>
              </a:p>
            </p:txBody>
          </p:sp>
          <p:sp>
            <p:nvSpPr>
              <p:cNvPr id="1085"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endParaRPr lang="en-US"/>
              </a:p>
            </p:txBody>
          </p:sp>
          <p:sp>
            <p:nvSpPr>
              <p:cNvPr id="1086"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endParaRPr lang="en-US"/>
              </a:p>
            </p:txBody>
          </p:sp>
          <p:sp>
            <p:nvSpPr>
              <p:cNvPr id="1087"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endParaRPr lang="en-US"/>
              </a:p>
            </p:txBody>
          </p:sp>
          <p:sp>
            <p:nvSpPr>
              <p:cNvPr id="1088"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endParaRPr lang="en-US"/>
              </a:p>
            </p:txBody>
          </p:sp>
          <p:sp>
            <p:nvSpPr>
              <p:cNvPr id="1089"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endParaRPr lang="en-US"/>
              </a:p>
            </p:txBody>
          </p:sp>
          <p:sp>
            <p:nvSpPr>
              <p:cNvPr id="1090"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endParaRPr lang="en-US"/>
              </a:p>
            </p:txBody>
          </p:sp>
          <p:sp>
            <p:nvSpPr>
              <p:cNvPr id="1091"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endParaRPr lang="en-US"/>
              </a:p>
            </p:txBody>
          </p:sp>
          <p:sp>
            <p:nvSpPr>
              <p:cNvPr id="1092"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endParaRPr lang="en-US"/>
              </a:p>
            </p:txBody>
          </p:sp>
          <p:sp>
            <p:nvSpPr>
              <p:cNvPr id="1093"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endParaRPr lang="en-US"/>
              </a:p>
            </p:txBody>
          </p:sp>
          <p:sp>
            <p:nvSpPr>
              <p:cNvPr id="1094"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endParaRPr lang="en-US"/>
              </a:p>
            </p:txBody>
          </p:sp>
          <p:sp>
            <p:nvSpPr>
              <p:cNvPr id="1095"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endParaRPr lang="en-US"/>
              </a:p>
            </p:txBody>
          </p:sp>
          <p:sp>
            <p:nvSpPr>
              <p:cNvPr id="1096"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endParaRPr lang="en-US"/>
              </a:p>
            </p:txBody>
          </p:sp>
          <p:sp>
            <p:nvSpPr>
              <p:cNvPr id="1097"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endParaRPr lang="en-US"/>
              </a:p>
            </p:txBody>
          </p:sp>
          <p:sp>
            <p:nvSpPr>
              <p:cNvPr id="1098"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endParaRPr lang="en-US"/>
              </a:p>
            </p:txBody>
          </p:sp>
          <p:sp>
            <p:nvSpPr>
              <p:cNvPr id="1099"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endParaRPr lang="en-US"/>
              </a:p>
            </p:txBody>
          </p:sp>
          <p:sp>
            <p:nvSpPr>
              <p:cNvPr id="1100"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endParaRPr lang="en-US"/>
              </a:p>
            </p:txBody>
          </p:sp>
          <p:sp>
            <p:nvSpPr>
              <p:cNvPr id="1101"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endParaRPr lang="en-US"/>
              </a:p>
            </p:txBody>
          </p:sp>
          <p:sp>
            <p:nvSpPr>
              <p:cNvPr id="1102"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endParaRPr lang="en-US"/>
              </a:p>
            </p:txBody>
          </p:sp>
          <p:sp>
            <p:nvSpPr>
              <p:cNvPr id="1103"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endParaRPr lang="en-US"/>
              </a:p>
            </p:txBody>
          </p:sp>
          <p:sp>
            <p:nvSpPr>
              <p:cNvPr id="1104"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endParaRPr lang="en-US"/>
              </a:p>
            </p:txBody>
          </p:sp>
          <p:sp>
            <p:nvSpPr>
              <p:cNvPr id="1105"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endParaRPr lang="en-US"/>
              </a:p>
            </p:txBody>
          </p:sp>
          <p:sp>
            <p:nvSpPr>
              <p:cNvPr id="1106"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endParaRPr lang="en-US"/>
              </a:p>
            </p:txBody>
          </p:sp>
          <p:sp>
            <p:nvSpPr>
              <p:cNvPr id="1107"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endParaRPr lang="en-US"/>
              </a:p>
            </p:txBody>
          </p:sp>
          <p:sp>
            <p:nvSpPr>
              <p:cNvPr id="1108"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endParaRPr lang="en-US"/>
              </a:p>
            </p:txBody>
          </p:sp>
          <p:sp>
            <p:nvSpPr>
              <p:cNvPr id="1109"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endParaRPr lang="en-US"/>
              </a:p>
            </p:txBody>
          </p:sp>
          <p:sp>
            <p:nvSpPr>
              <p:cNvPr id="1110"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endParaRPr lang="en-US"/>
              </a:p>
            </p:txBody>
          </p:sp>
          <p:sp>
            <p:nvSpPr>
              <p:cNvPr id="1111"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endParaRPr lang="en-US"/>
              </a:p>
            </p:txBody>
          </p:sp>
          <p:sp>
            <p:nvSpPr>
              <p:cNvPr id="1112"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endParaRPr lang="en-US"/>
              </a:p>
            </p:txBody>
          </p:sp>
          <p:sp>
            <p:nvSpPr>
              <p:cNvPr id="1113"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endParaRPr lang="en-US"/>
              </a:p>
            </p:txBody>
          </p:sp>
          <p:sp>
            <p:nvSpPr>
              <p:cNvPr id="1114"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endParaRPr lang="en-US"/>
              </a:p>
            </p:txBody>
          </p:sp>
          <p:sp>
            <p:nvSpPr>
              <p:cNvPr id="1115"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endParaRPr lang="en-US"/>
              </a:p>
            </p:txBody>
          </p:sp>
          <p:sp>
            <p:nvSpPr>
              <p:cNvPr id="1116"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endParaRPr lang="en-US"/>
              </a:p>
            </p:txBody>
          </p:sp>
          <p:sp>
            <p:nvSpPr>
              <p:cNvPr id="1117"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endParaRPr lang="en-US"/>
              </a:p>
            </p:txBody>
          </p:sp>
          <p:sp>
            <p:nvSpPr>
              <p:cNvPr id="1118"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endParaRPr lang="en-US"/>
              </a:p>
            </p:txBody>
          </p:sp>
          <p:sp>
            <p:nvSpPr>
              <p:cNvPr id="1119"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endParaRPr lang="en-US"/>
              </a:p>
            </p:txBody>
          </p:sp>
          <p:sp>
            <p:nvSpPr>
              <p:cNvPr id="1120"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endParaRPr lang="en-US"/>
              </a:p>
            </p:txBody>
          </p:sp>
          <p:sp>
            <p:nvSpPr>
              <p:cNvPr id="1121"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endParaRPr lang="en-US"/>
              </a:p>
            </p:txBody>
          </p:sp>
          <p:sp>
            <p:nvSpPr>
              <p:cNvPr id="1122"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endParaRPr lang="en-US"/>
              </a:p>
            </p:txBody>
          </p:sp>
          <p:sp>
            <p:nvSpPr>
              <p:cNvPr id="1123"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endParaRPr lang="en-US"/>
              </a:p>
            </p:txBody>
          </p:sp>
          <p:sp>
            <p:nvSpPr>
              <p:cNvPr id="1124"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endParaRPr lang="en-US"/>
              </a:p>
            </p:txBody>
          </p:sp>
          <p:sp>
            <p:nvSpPr>
              <p:cNvPr id="1125"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endParaRPr lang="en-US"/>
              </a:p>
            </p:txBody>
          </p:sp>
          <p:sp>
            <p:nvSpPr>
              <p:cNvPr id="1126"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endParaRPr lang="en-US"/>
              </a:p>
            </p:txBody>
          </p:sp>
          <p:sp>
            <p:nvSpPr>
              <p:cNvPr id="1127"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endParaRPr lang="en-US"/>
              </a:p>
            </p:txBody>
          </p:sp>
          <p:sp>
            <p:nvSpPr>
              <p:cNvPr id="1128"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endParaRPr lang="en-US"/>
              </a:p>
            </p:txBody>
          </p:sp>
          <p:sp>
            <p:nvSpPr>
              <p:cNvPr id="1129"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endParaRPr lang="en-US"/>
              </a:p>
            </p:txBody>
          </p:sp>
          <p:sp>
            <p:nvSpPr>
              <p:cNvPr id="1130"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endParaRPr lang="en-US"/>
              </a:p>
            </p:txBody>
          </p:sp>
          <p:sp>
            <p:nvSpPr>
              <p:cNvPr id="1131"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endParaRPr lang="en-US"/>
              </a:p>
            </p:txBody>
          </p:sp>
          <p:sp>
            <p:nvSpPr>
              <p:cNvPr id="1132"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endParaRPr lang="en-US"/>
              </a:p>
            </p:txBody>
          </p:sp>
          <p:sp>
            <p:nvSpPr>
              <p:cNvPr id="1133"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endParaRPr lang="en-US"/>
              </a:p>
            </p:txBody>
          </p:sp>
          <p:sp>
            <p:nvSpPr>
              <p:cNvPr id="1134"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endParaRPr lang="en-US"/>
              </a:p>
            </p:txBody>
          </p:sp>
          <p:sp>
            <p:nvSpPr>
              <p:cNvPr id="1135"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endParaRPr lang="en-US"/>
              </a:p>
            </p:txBody>
          </p:sp>
        </p:grpSp>
        <p:grpSp>
          <p:nvGrpSpPr>
            <p:cNvPr id="1033" name="Group 102"/>
            <p:cNvGrpSpPr>
              <a:grpSpLocks/>
            </p:cNvGrpSpPr>
            <p:nvPr userDrawn="1"/>
          </p:nvGrpSpPr>
          <p:grpSpPr bwMode="auto">
            <a:xfrm>
              <a:off x="400" y="205"/>
              <a:ext cx="5216" cy="1123"/>
              <a:chOff x="400" y="205"/>
              <a:chExt cx="5216" cy="1123"/>
            </a:xfrm>
          </p:grpSpPr>
          <p:sp>
            <p:nvSpPr>
              <p:cNvPr id="1034" name="Rectangle 103"/>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endParaRPr lang="en-US"/>
              </a:p>
            </p:txBody>
          </p:sp>
          <p:sp>
            <p:nvSpPr>
              <p:cNvPr id="1035" name="Rectangle 104"/>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endParaRPr lang="en-US"/>
              </a:p>
            </p:txBody>
          </p:sp>
          <p:sp>
            <p:nvSpPr>
              <p:cNvPr id="1036" name="Rectangle 105"/>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endParaRPr lang="en-US"/>
              </a:p>
            </p:txBody>
          </p:sp>
          <p:sp>
            <p:nvSpPr>
              <p:cNvPr id="1037" name="Rectangle 106"/>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endParaRPr lang="en-US"/>
              </a:p>
            </p:txBody>
          </p:sp>
        </p:grpSp>
      </p:grpSp>
      <p:sp>
        <p:nvSpPr>
          <p:cNvPr id="1027" name="Rectangle 107"/>
          <p:cNvSpPr>
            <a:spLocks noGrp="1" noChangeArrowheads="1"/>
          </p:cNvSpPr>
          <p:nvPr>
            <p:ph type="body" idx="1"/>
          </p:nvPr>
        </p:nvSpPr>
        <p:spPr bwMode="auto">
          <a:xfrm>
            <a:off x="809625" y="2214563"/>
            <a:ext cx="7958138" cy="38814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228"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xmlns="">
                <a:solidFill>
                  <a:srgbClr val="003366"/>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chemeClr val="folHlink"/>
                </a:solidFill>
                <a:latin typeface="+mn-lt"/>
              </a:defRPr>
            </a:lvl1pPr>
          </a:lstStyle>
          <a:p>
            <a:pPr>
              <a:defRPr/>
            </a:pPr>
            <a:endParaRPr lang="en-US"/>
          </a:p>
        </p:txBody>
      </p:sp>
      <p:sp>
        <p:nvSpPr>
          <p:cNvPr id="133229"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folHlink"/>
                </a:solidFill>
                <a:latin typeface="+mn-lt"/>
              </a:defRPr>
            </a:lvl1pPr>
          </a:lstStyle>
          <a:p>
            <a:pPr>
              <a:defRPr/>
            </a:pPr>
            <a:endParaRPr lang="en-US"/>
          </a:p>
        </p:txBody>
      </p:sp>
      <p:sp>
        <p:nvSpPr>
          <p:cNvPr id="133230"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solidFill>
                  <a:schemeClr val="folHlink"/>
                </a:solidFill>
                <a:latin typeface="+mn-lt"/>
              </a:defRPr>
            </a:lvl1pPr>
          </a:lstStyle>
          <a:p>
            <a:pPr>
              <a:defRPr/>
            </a:pPr>
            <a:fld id="{DE79895F-4FDC-4F9F-BB24-03BD6C81397E}" type="slidenum">
              <a:rPr lang="en-US"/>
              <a:pPr>
                <a:defRPr/>
              </a:pPr>
              <a:t>‹#›</a:t>
            </a:fld>
            <a:endParaRPr lang="en-US"/>
          </a:p>
        </p:txBody>
      </p:sp>
      <p:sp>
        <p:nvSpPr>
          <p:cNvPr id="1031" name="Rectangle 111"/>
          <p:cNvSpPr>
            <a:spLocks noGrp="1" noChangeArrowheads="1"/>
          </p:cNvSpPr>
          <p:nvPr>
            <p:ph type="title"/>
          </p:nvPr>
        </p:nvSpPr>
        <p:spPr bwMode="auto">
          <a:xfrm>
            <a:off x="1371600" y="609600"/>
            <a:ext cx="73787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54"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transition/>
  <p:timing>
    <p:tnLst>
      <p:par>
        <p:cTn id="1" dur="indefinite" restart="never" nodeType="tmRoot"/>
      </p:par>
    </p:tnLst>
  </p:timing>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pitchFamily="18" charset="0"/>
        </a:defRPr>
      </a:lvl2pPr>
      <a:lvl3pPr algn="ctr" rtl="0" eaLnBrk="0" fontAlgn="base" hangingPunct="0">
        <a:lnSpc>
          <a:spcPct val="85000"/>
        </a:lnSpc>
        <a:spcBef>
          <a:spcPct val="0"/>
        </a:spcBef>
        <a:spcAft>
          <a:spcPct val="0"/>
        </a:spcAft>
        <a:defRPr sz="4400">
          <a:solidFill>
            <a:schemeClr val="tx2"/>
          </a:solidFill>
          <a:latin typeface="Times New Roman" pitchFamily="18" charset="0"/>
        </a:defRPr>
      </a:lvl3pPr>
      <a:lvl4pPr algn="ctr" rtl="0" eaLnBrk="0" fontAlgn="base" hangingPunct="0">
        <a:lnSpc>
          <a:spcPct val="85000"/>
        </a:lnSpc>
        <a:spcBef>
          <a:spcPct val="0"/>
        </a:spcBef>
        <a:spcAft>
          <a:spcPct val="0"/>
        </a:spcAft>
        <a:defRPr sz="4400">
          <a:solidFill>
            <a:schemeClr val="tx2"/>
          </a:solidFill>
          <a:latin typeface="Times New Roman" pitchFamily="18" charset="0"/>
        </a:defRPr>
      </a:lvl4pPr>
      <a:lvl5pPr algn="ctr" rtl="0" eaLnBrk="0" fontAlgn="base" hangingPunct="0">
        <a:lnSpc>
          <a:spcPct val="85000"/>
        </a:lnSpc>
        <a:spcBef>
          <a:spcPct val="0"/>
        </a:spcBef>
        <a:spcAft>
          <a:spcPct val="0"/>
        </a:spcAft>
        <a:defRPr sz="4400">
          <a:solidFill>
            <a:schemeClr val="tx2"/>
          </a:solidFill>
          <a:latin typeface="Times New Roman" pitchFamily="18" charset="0"/>
        </a:defRPr>
      </a:lvl5pPr>
      <a:lvl6pPr marL="457200" algn="ctr" rtl="0" fontAlgn="base">
        <a:lnSpc>
          <a:spcPct val="85000"/>
        </a:lnSpc>
        <a:spcBef>
          <a:spcPct val="0"/>
        </a:spcBef>
        <a:spcAft>
          <a:spcPct val="0"/>
        </a:spcAft>
        <a:defRPr sz="4400">
          <a:solidFill>
            <a:schemeClr val="tx2"/>
          </a:solidFill>
          <a:latin typeface="Times New Roman" pitchFamily="18" charset="0"/>
        </a:defRPr>
      </a:lvl6pPr>
      <a:lvl7pPr marL="914400" algn="ctr" rtl="0" fontAlgn="base">
        <a:lnSpc>
          <a:spcPct val="85000"/>
        </a:lnSpc>
        <a:spcBef>
          <a:spcPct val="0"/>
        </a:spcBef>
        <a:spcAft>
          <a:spcPct val="0"/>
        </a:spcAft>
        <a:defRPr sz="4400">
          <a:solidFill>
            <a:schemeClr val="tx2"/>
          </a:solidFill>
          <a:latin typeface="Times New Roman" pitchFamily="18" charset="0"/>
        </a:defRPr>
      </a:lvl7pPr>
      <a:lvl8pPr marL="1371600" algn="ctr" rtl="0" fontAlgn="base">
        <a:lnSpc>
          <a:spcPct val="85000"/>
        </a:lnSpc>
        <a:spcBef>
          <a:spcPct val="0"/>
        </a:spcBef>
        <a:spcAft>
          <a:spcPct val="0"/>
        </a:spcAft>
        <a:defRPr sz="4400">
          <a:solidFill>
            <a:schemeClr val="tx2"/>
          </a:solidFill>
          <a:latin typeface="Times New Roman" pitchFamily="18" charset="0"/>
        </a:defRPr>
      </a:lvl8pPr>
      <a:lvl9pPr marL="1828800" algn="ctr" rtl="0" fontAlgn="base">
        <a:lnSpc>
          <a:spcPct val="85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517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3517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3517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518A31B0-535C-4512-A36C-FF4B9868F6D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996633"/>
        </a:solidFill>
        <a:effectLst/>
      </p:bgPr>
    </p:bg>
    <p:spTree>
      <p:nvGrpSpPr>
        <p:cNvPr id="1" name=""/>
        <p:cNvGrpSpPr/>
        <p:nvPr/>
      </p:nvGrpSpPr>
      <p:grpSpPr>
        <a:xfrm>
          <a:off x="0" y="0"/>
          <a:ext cx="0" cy="0"/>
          <a:chOff x="0" y="0"/>
          <a:chExt cx="0" cy="0"/>
        </a:xfrm>
      </p:grpSpPr>
      <p:pic>
        <p:nvPicPr>
          <p:cNvPr id="4098" name="Picture 4" descr="j0399350"/>
          <p:cNvPicPr>
            <a:picLocks noChangeAspect="1" noChangeArrowheads="1"/>
          </p:cNvPicPr>
          <p:nvPr/>
        </p:nvPicPr>
        <p:blipFill>
          <a:blip r:embed="rId2" cstate="print"/>
          <a:srcRect/>
          <a:stretch>
            <a:fillRect/>
          </a:stretch>
        </p:blipFill>
        <p:spPr bwMode="auto">
          <a:xfrm>
            <a:off x="304800" y="0"/>
            <a:ext cx="8229600" cy="6851650"/>
          </a:xfrm>
          <a:prstGeom prst="rect">
            <a:avLst/>
          </a:prstGeom>
          <a:noFill/>
          <a:ln w="9525">
            <a:noFill/>
            <a:miter lim="800000"/>
            <a:headEnd/>
            <a:tailEnd/>
          </a:ln>
        </p:spPr>
      </p:pic>
      <p:sp>
        <p:nvSpPr>
          <p:cNvPr id="4099" name="Text Box 6"/>
          <p:cNvSpPr txBox="1">
            <a:spLocks noChangeArrowheads="1"/>
          </p:cNvSpPr>
          <p:nvPr/>
        </p:nvSpPr>
        <p:spPr bwMode="auto">
          <a:xfrm>
            <a:off x="457200" y="304800"/>
            <a:ext cx="6096000" cy="701675"/>
          </a:xfrm>
          <a:prstGeom prst="rect">
            <a:avLst/>
          </a:prstGeom>
          <a:noFill/>
          <a:ln w="9525">
            <a:noFill/>
            <a:miter lim="800000"/>
            <a:headEnd/>
            <a:tailEnd/>
          </a:ln>
          <a:effectLst/>
        </p:spPr>
        <p:txBody>
          <a:bodyPr>
            <a:spAutoFit/>
          </a:bodyPr>
          <a:lstStyle/>
          <a:p>
            <a:pPr eaLnBrk="1" hangingPunct="1">
              <a:spcBef>
                <a:spcPct val="50000"/>
              </a:spcBef>
            </a:pPr>
            <a:r>
              <a:rPr lang="en-US" sz="4000" b="1">
                <a:solidFill>
                  <a:srgbClr val="FFFF00"/>
                </a:solidFill>
                <a:latin typeface="Aberration" pitchFamily="34" charset="0"/>
              </a:rPr>
              <a:t>Welcome to TDTIMS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762000"/>
            <a:ext cx="7924800" cy="762000"/>
          </a:xfrm>
        </p:spPr>
        <p:txBody>
          <a:bodyPr/>
          <a:lstStyle/>
          <a:p>
            <a:pPr eaLnBrk="1" hangingPunct="1"/>
            <a:r>
              <a:rPr lang="en-US" smtClean="0"/>
              <a:t>Total Number of Buses</a:t>
            </a:r>
          </a:p>
        </p:txBody>
      </p:sp>
      <p:sp>
        <p:nvSpPr>
          <p:cNvPr id="12291" name="Rectangle 3"/>
          <p:cNvSpPr>
            <a:spLocks noGrp="1" noChangeArrowheads="1"/>
          </p:cNvSpPr>
          <p:nvPr>
            <p:ph type="body" idx="1"/>
          </p:nvPr>
        </p:nvSpPr>
        <p:spPr>
          <a:xfrm>
            <a:off x="809625" y="2362200"/>
            <a:ext cx="7958138" cy="3230563"/>
          </a:xfrm>
        </p:spPr>
        <p:txBody>
          <a:bodyPr/>
          <a:lstStyle/>
          <a:p>
            <a:pPr>
              <a:spcBef>
                <a:spcPct val="50000"/>
              </a:spcBef>
            </a:pPr>
            <a:r>
              <a:rPr lang="en-US" smtClean="0"/>
              <a:t>Should include all Regular and Special Needs buses.</a:t>
            </a:r>
          </a:p>
          <a:p>
            <a:pPr>
              <a:spcBef>
                <a:spcPct val="0"/>
              </a:spcBef>
            </a:pPr>
            <a:r>
              <a:rPr lang="en-US" smtClean="0"/>
              <a:t>NOT contracted buses, only </a:t>
            </a:r>
            <a:r>
              <a:rPr lang="en-US" b="1" smtClean="0">
                <a:solidFill>
                  <a:schemeClr val="bg1"/>
                </a:solidFill>
              </a:rPr>
              <a:t>yellow</a:t>
            </a:r>
            <a:r>
              <a:rPr lang="en-US" smtClean="0"/>
              <a:t> buses.</a:t>
            </a:r>
          </a:p>
          <a:p>
            <a:pPr>
              <a:spcBef>
                <a:spcPct val="0"/>
              </a:spcBef>
            </a:pPr>
            <a:r>
              <a:rPr lang="en-US" smtClean="0"/>
              <a:t>Locally funded trips should not be included in this report.</a:t>
            </a:r>
          </a:p>
          <a:p>
            <a:pPr>
              <a:spcBef>
                <a:spcPct val="0"/>
              </a:spcBef>
              <a:buFont typeface="Wingdings" pitchFamily="2" charset="2"/>
              <a:buNone/>
            </a:pPr>
            <a:endParaRPr lang="en-US" sz="3600" smtClean="0"/>
          </a:p>
          <a:p>
            <a:pPr eaLnBrk="1" hangingPunct="1"/>
            <a:endParaRPr lang="en-US" smtClean="0"/>
          </a:p>
        </p:txBody>
      </p:sp>
      <p:sp>
        <p:nvSpPr>
          <p:cNvPr id="98308" name="WordArt 4"/>
          <p:cNvSpPr>
            <a:spLocks noChangeArrowheads="1" noChangeShapeType="1" noTextEdit="1"/>
          </p:cNvSpPr>
          <p:nvPr/>
        </p:nvSpPr>
        <p:spPr bwMode="auto">
          <a:xfrm>
            <a:off x="5867400" y="3429000"/>
            <a:ext cx="1143000" cy="381000"/>
          </a:xfrm>
          <a:prstGeom prst="rect">
            <a:avLst/>
          </a:prstGeom>
        </p:spPr>
        <p:txBody>
          <a:bodyPr wrap="none" fromWordArt="1">
            <a:prstTxWarp prst="textPlain">
              <a:avLst>
                <a:gd name="adj" fmla="val 50000"/>
              </a:avLst>
            </a:prstTxWarp>
          </a:bodyPr>
          <a:lstStyle/>
          <a:p>
            <a:pPr algn="ctr"/>
            <a:r>
              <a:rPr lang="en-US" sz="3600" kern="10">
                <a:ln w="12700">
                  <a:solidFill>
                    <a:schemeClr val="tx1"/>
                  </a:solidFill>
                  <a:miter lim="800000"/>
                  <a:headEnd/>
                  <a:tailEnd/>
                </a:ln>
                <a:solidFill>
                  <a:srgbClr val="FFFF00"/>
                </a:solidFill>
                <a:effectLst>
                  <a:outerShdw dist="45791" dir="2021404" algn="ctr" rotWithShape="0">
                    <a:schemeClr val="tx1"/>
                  </a:outerShdw>
                </a:effectLst>
                <a:latin typeface="Arial Black"/>
              </a:rPr>
              <a:t>yellow</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0" fill="hold" grpId="0" nodeType="afterEffect">
                                  <p:stCondLst>
                                    <p:cond delay="0"/>
                                  </p:stCondLst>
                                  <p:childTnLst>
                                    <p:set>
                                      <p:cBhvr>
                                        <p:cTn id="6" dur="1" fill="hold">
                                          <p:stCondLst>
                                            <p:cond delay="499"/>
                                          </p:stCondLst>
                                        </p:cTn>
                                        <p:tgtEl>
                                          <p:spTgt spid="98308"/>
                                        </p:tgtEl>
                                        <p:attrNameLst>
                                          <p:attrName>style.visibility</p:attrName>
                                        </p:attrNameLst>
                                      </p:cBhvr>
                                      <p:to>
                                        <p:strVal val="visible"/>
                                      </p:to>
                                    </p:set>
                                  </p:childTnLst>
                                  <p:subTnLst>
                                    <p:animClr clrSpc="rgb" dir="cw">
                                      <p:cBhvr override="childStyle">
                                        <p:cTn dur="1" fill="hold" display="0" masterRel="nextClick" afterEffect="1"/>
                                        <p:tgtEl>
                                          <p:spTgt spid="98308"/>
                                        </p:tgtEl>
                                        <p:attrNameLst>
                                          <p:attrName>ppt_c</p:attrName>
                                        </p:attrNameLst>
                                      </p:cBhvr>
                                      <p:to>
                                        <a:srgbClr val="33CC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smtClean="0">
                <a:solidFill>
                  <a:srgbClr val="FF0000"/>
                </a:solidFill>
              </a:rPr>
              <a:t>Reports that will be due</a:t>
            </a:r>
            <a:br>
              <a:rPr lang="en-US" sz="4000" smtClean="0">
                <a:solidFill>
                  <a:srgbClr val="FF0000"/>
                </a:solidFill>
              </a:rPr>
            </a:br>
            <a:r>
              <a:rPr lang="en-US" sz="4000" smtClean="0">
                <a:solidFill>
                  <a:srgbClr val="FF0000"/>
                </a:solidFill>
              </a:rPr>
              <a:t>2011/2012</a:t>
            </a:r>
          </a:p>
        </p:txBody>
      </p:sp>
      <p:sp>
        <p:nvSpPr>
          <p:cNvPr id="13315" name="Rectangle 3"/>
          <p:cNvSpPr>
            <a:spLocks noGrp="1" noChangeArrowheads="1"/>
          </p:cNvSpPr>
          <p:nvPr>
            <p:ph type="body" idx="1"/>
          </p:nvPr>
        </p:nvSpPr>
        <p:spPr/>
        <p:txBody>
          <a:bodyPr/>
          <a:lstStyle/>
          <a:p>
            <a:pPr eaLnBrk="1" hangingPunct="1">
              <a:lnSpc>
                <a:spcPct val="80000"/>
              </a:lnSpc>
            </a:pPr>
            <a:r>
              <a:rPr lang="en-US" sz="2000" smtClean="0"/>
              <a:t>Schools &gt; TDTIMS: Clusters Archive * only if clusters are used</a:t>
            </a:r>
          </a:p>
          <a:p>
            <a:pPr eaLnBrk="1" hangingPunct="1">
              <a:lnSpc>
                <a:spcPct val="80000"/>
              </a:lnSpc>
            </a:pPr>
            <a:r>
              <a:rPr lang="en-US" sz="2000" smtClean="0"/>
              <a:t>Schools &gt; TDTIMS: Schools Archive</a:t>
            </a:r>
          </a:p>
          <a:p>
            <a:pPr eaLnBrk="1" hangingPunct="1">
              <a:lnSpc>
                <a:spcPct val="80000"/>
              </a:lnSpc>
            </a:pPr>
            <a:r>
              <a:rPr lang="en-US" sz="2000" smtClean="0"/>
              <a:t>Schools &gt; TDTIMS: Boundaries Archive</a:t>
            </a:r>
          </a:p>
          <a:p>
            <a:pPr eaLnBrk="1" hangingPunct="1">
              <a:lnSpc>
                <a:spcPct val="80000"/>
              </a:lnSpc>
            </a:pPr>
            <a:r>
              <a:rPr lang="en-US" sz="2000" smtClean="0"/>
              <a:t>All Students and transportation &gt; TDTIMS: MinMax for Submission </a:t>
            </a:r>
          </a:p>
          <a:p>
            <a:pPr eaLnBrk="1" hangingPunct="1">
              <a:lnSpc>
                <a:spcPct val="80000"/>
              </a:lnSpc>
            </a:pPr>
            <a:r>
              <a:rPr lang="en-US" sz="2000" smtClean="0"/>
              <a:t>Stops, Runs Routes &gt; TDTIMS: Services &amp; Stops Archive</a:t>
            </a:r>
          </a:p>
          <a:p>
            <a:pPr eaLnBrk="1" hangingPunct="1">
              <a:lnSpc>
                <a:spcPct val="80000"/>
              </a:lnSpc>
            </a:pPr>
            <a:r>
              <a:rPr lang="en-US" sz="2000" smtClean="0"/>
              <a:t>Stops, Runs Routes &gt; TDTIMS: Runs &amp; Routes Archive</a:t>
            </a:r>
          </a:p>
          <a:p>
            <a:pPr eaLnBrk="1" hangingPunct="1">
              <a:lnSpc>
                <a:spcPct val="80000"/>
              </a:lnSpc>
            </a:pPr>
            <a:r>
              <a:rPr lang="en-US" sz="2000" smtClean="0"/>
              <a:t>Stops, Runs Routes &gt; TDTIMS: Route Count</a:t>
            </a:r>
          </a:p>
          <a:p>
            <a:pPr eaLnBrk="1" hangingPunct="1">
              <a:lnSpc>
                <a:spcPct val="80000"/>
              </a:lnSpc>
            </a:pPr>
            <a:r>
              <a:rPr lang="en-US" sz="2000" smtClean="0"/>
              <a:t>Stops, Runs Routes &gt; TDTIMS: Route Time and Miles Submit</a:t>
            </a:r>
          </a:p>
          <a:p>
            <a:pPr eaLnBrk="1" hangingPunct="1">
              <a:lnSpc>
                <a:spcPct val="80000"/>
              </a:lnSpc>
            </a:pPr>
            <a:r>
              <a:rPr lang="en-US" sz="2000" smtClean="0"/>
              <a:t>Bus Passes &gt; TDTIMS: Students Archive </a:t>
            </a:r>
          </a:p>
          <a:p>
            <a:pPr eaLnBrk="1" hangingPunct="1">
              <a:lnSpc>
                <a:spcPct val="80000"/>
              </a:lnSpc>
            </a:pPr>
            <a:r>
              <a:rPr lang="en-US" sz="2000" smtClean="0"/>
              <a:t>Bus Passes &gt; TDTIMS: Student Transportation Archive </a:t>
            </a:r>
          </a:p>
          <a:p>
            <a:pPr eaLnBrk="1" hangingPunct="1">
              <a:lnSpc>
                <a:spcPct val="80000"/>
              </a:lnSpc>
            </a:pPr>
            <a:r>
              <a:rPr lang="en-US" sz="2000" smtClean="0"/>
              <a:t>Bus Passes &gt; TDTIMS: Count of Valid Riders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smtClean="0">
                <a:solidFill>
                  <a:srgbClr val="FF0000"/>
                </a:solidFill>
              </a:rPr>
              <a:t>.DBF files that will be due</a:t>
            </a:r>
            <a:br>
              <a:rPr lang="en-US" sz="4000" smtClean="0">
                <a:solidFill>
                  <a:srgbClr val="FF0000"/>
                </a:solidFill>
              </a:rPr>
            </a:br>
            <a:r>
              <a:rPr lang="en-US" sz="4000" smtClean="0">
                <a:solidFill>
                  <a:srgbClr val="FF0000"/>
                </a:solidFill>
              </a:rPr>
              <a:t>2011/2012</a:t>
            </a:r>
          </a:p>
        </p:txBody>
      </p:sp>
      <p:sp>
        <p:nvSpPr>
          <p:cNvPr id="14339" name="Rectangle 3"/>
          <p:cNvSpPr>
            <a:spLocks noGrp="1" noChangeArrowheads="1"/>
          </p:cNvSpPr>
          <p:nvPr>
            <p:ph type="body" idx="1"/>
          </p:nvPr>
        </p:nvSpPr>
        <p:spPr/>
        <p:txBody>
          <a:bodyPr/>
          <a:lstStyle/>
          <a:p>
            <a:pPr eaLnBrk="1" hangingPunct="1"/>
            <a:r>
              <a:rPr lang="en-US" sz="2800" dirty="0" smtClean="0"/>
              <a:t>Railroad Reports</a:t>
            </a:r>
          </a:p>
          <a:p>
            <a:pPr lvl="1" eaLnBrk="1" hangingPunct="1"/>
            <a:r>
              <a:rPr lang="en-US" sz="2400" dirty="0" smtClean="0"/>
              <a:t>RRCRSRPT.CDX</a:t>
            </a:r>
          </a:p>
          <a:p>
            <a:pPr lvl="1" eaLnBrk="1" hangingPunct="1"/>
            <a:r>
              <a:rPr lang="en-US" sz="2400" dirty="0" smtClean="0"/>
              <a:t>RRCRSRPT.DBF</a:t>
            </a:r>
          </a:p>
          <a:p>
            <a:pPr lvl="1" eaLnBrk="1" hangingPunct="1">
              <a:buNone/>
            </a:pPr>
            <a:endParaRPr lang="en-US" sz="2400" dirty="0" smtClean="0"/>
          </a:p>
          <a:p>
            <a:pPr eaLnBrk="1" hangingPunct="1"/>
            <a:r>
              <a:rPr lang="en-US" sz="2800" dirty="0" smtClean="0"/>
              <a:t>Ride Time Report</a:t>
            </a:r>
          </a:p>
          <a:p>
            <a:pPr lvl="1" eaLnBrk="1" hangingPunct="1"/>
            <a:r>
              <a:rPr lang="en-US" sz="2400" dirty="0" smtClean="0"/>
              <a:t>StuRideTimes.DBF</a:t>
            </a:r>
          </a:p>
          <a:p>
            <a:pPr eaLnBrk="1" hangingPunct="1"/>
            <a:endParaRPr lang="en-US" sz="28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55700" y="609600"/>
            <a:ext cx="8064500" cy="1143000"/>
          </a:xfrm>
        </p:spPr>
        <p:txBody>
          <a:bodyPr/>
          <a:lstStyle/>
          <a:p>
            <a:pPr eaLnBrk="1" hangingPunct="1"/>
            <a:r>
              <a:rPr lang="en-US" sz="4000" smtClean="0"/>
              <a:t>What If…</a:t>
            </a:r>
            <a:br>
              <a:rPr lang="en-US" sz="4000" smtClean="0"/>
            </a:br>
            <a:r>
              <a:rPr lang="en-US" sz="4000" smtClean="0"/>
              <a:t>Your Data is NOT Ready by Nov 1st</a:t>
            </a:r>
          </a:p>
        </p:txBody>
      </p:sp>
      <p:sp>
        <p:nvSpPr>
          <p:cNvPr id="15363" name="Rectangle 3"/>
          <p:cNvSpPr>
            <a:spLocks noGrp="1" noChangeArrowheads="1"/>
          </p:cNvSpPr>
          <p:nvPr>
            <p:ph type="body" idx="1"/>
          </p:nvPr>
        </p:nvSpPr>
        <p:spPr>
          <a:xfrm>
            <a:off x="1104900" y="2152650"/>
            <a:ext cx="7662863" cy="3333750"/>
          </a:xfrm>
        </p:spPr>
        <p:txBody>
          <a:bodyPr/>
          <a:lstStyle/>
          <a:p>
            <a:pPr lvl="1" eaLnBrk="1" hangingPunct="1">
              <a:lnSpc>
                <a:spcPct val="90000"/>
              </a:lnSpc>
            </a:pPr>
            <a:r>
              <a:rPr lang="en-US" smtClean="0"/>
              <a:t>You </a:t>
            </a:r>
            <a:r>
              <a:rPr lang="en-US" b="1" smtClean="0"/>
              <a:t>must</a:t>
            </a:r>
            <a:r>
              <a:rPr lang="en-US" smtClean="0"/>
              <a:t> complete a TDTIMS Submission by November 1</a:t>
            </a:r>
            <a:r>
              <a:rPr lang="en-US" baseline="30000" smtClean="0"/>
              <a:t>st</a:t>
            </a:r>
            <a:r>
              <a:rPr lang="en-US" smtClean="0"/>
              <a:t>, even if you do not meet the 90% criteria or even if your data is not current.</a:t>
            </a:r>
          </a:p>
          <a:p>
            <a:pPr lvl="1" eaLnBrk="1" hangingPunct="1">
              <a:lnSpc>
                <a:spcPct val="90000"/>
              </a:lnSpc>
            </a:pPr>
            <a:r>
              <a:rPr lang="en-US" smtClean="0"/>
              <a:t>Your re-submission is due </a:t>
            </a:r>
            <a:r>
              <a:rPr lang="en-US" b="1" smtClean="0">
                <a:solidFill>
                  <a:srgbClr val="FF0000"/>
                </a:solidFill>
                <a:latin typeface="Arial Black" pitchFamily="34" charset="0"/>
              </a:rPr>
              <a:t>BY</a:t>
            </a:r>
            <a:r>
              <a:rPr lang="en-US" smtClean="0"/>
              <a:t> December 16</a:t>
            </a:r>
            <a:r>
              <a:rPr lang="en-US" baseline="30000" smtClean="0"/>
              <a:t>th</a:t>
            </a:r>
            <a:r>
              <a:rPr lang="en-US" smtClean="0"/>
              <a:t>. You can submit at any time before that!</a:t>
            </a:r>
          </a:p>
          <a:p>
            <a:pPr eaLnBrk="1" hangingPunct="1">
              <a:lnSpc>
                <a:spcPct val="90000"/>
              </a:lnSpc>
            </a:pPr>
            <a:r>
              <a:rPr lang="en-US" smtClean="0"/>
              <a:t>Call your project leader for assistance – they will be more than happy to help</a:t>
            </a:r>
          </a:p>
        </p:txBody>
      </p:sp>
      <p:pic>
        <p:nvPicPr>
          <p:cNvPr id="83972" name="Picture 4" descr="j0210690"/>
          <p:cNvPicPr>
            <a:picLocks noChangeAspect="1" noChangeArrowheads="1"/>
          </p:cNvPicPr>
          <p:nvPr/>
        </p:nvPicPr>
        <p:blipFill>
          <a:blip r:embed="rId3" cstate="print"/>
          <a:srcRect/>
          <a:stretch>
            <a:fillRect/>
          </a:stretch>
        </p:blipFill>
        <p:spPr bwMode="auto">
          <a:xfrm>
            <a:off x="7543800" y="5105400"/>
            <a:ext cx="1447800" cy="12652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afterEffect">
                                  <p:stCondLst>
                                    <p:cond delay="1000"/>
                                  </p:stCondLst>
                                  <p:childTnLst>
                                    <p:set>
                                      <p:cBhvr>
                                        <p:cTn id="6" dur="1" fill="hold">
                                          <p:stCondLst>
                                            <p:cond delay="0"/>
                                          </p:stCondLst>
                                        </p:cTn>
                                        <p:tgtEl>
                                          <p:spTgt spid="83972"/>
                                        </p:tgtEl>
                                        <p:attrNameLst>
                                          <p:attrName>style.visibility</p:attrName>
                                        </p:attrNameLst>
                                      </p:cBhvr>
                                      <p:to>
                                        <p:strVal val="visible"/>
                                      </p:to>
                                    </p:set>
                                    <p:anim calcmode="lin" valueType="num">
                                      <p:cBhvr additive="base">
                                        <p:cTn id="7" dur="500" fill="hold"/>
                                        <p:tgtEl>
                                          <p:spTgt spid="83972"/>
                                        </p:tgtEl>
                                        <p:attrNameLst>
                                          <p:attrName>ppt_x</p:attrName>
                                        </p:attrNameLst>
                                      </p:cBhvr>
                                      <p:tavLst>
                                        <p:tav tm="0">
                                          <p:val>
                                            <p:strVal val="0-#ppt_w/2"/>
                                          </p:val>
                                        </p:tav>
                                        <p:tav tm="100000">
                                          <p:val>
                                            <p:strVal val="#ppt_x"/>
                                          </p:val>
                                        </p:tav>
                                      </p:tavLst>
                                    </p:anim>
                                    <p:anim calcmode="lin" valueType="num">
                                      <p:cBhvr additive="base">
                                        <p:cTn id="8" dur="500" fill="hold"/>
                                        <p:tgtEl>
                                          <p:spTgt spid="8397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Don’t be late…</a:t>
            </a:r>
          </a:p>
        </p:txBody>
      </p:sp>
      <p:sp>
        <p:nvSpPr>
          <p:cNvPr id="16387" name="Content Placeholder 2"/>
          <p:cNvSpPr>
            <a:spLocks noGrp="1"/>
          </p:cNvSpPr>
          <p:nvPr>
            <p:ph idx="1"/>
          </p:nvPr>
        </p:nvSpPr>
        <p:spPr/>
        <p:txBody>
          <a:bodyPr/>
          <a:lstStyle/>
          <a:p>
            <a:pPr marL="342900" lvl="1" indent="-342900" eaLnBrk="1" hangingPunct="1">
              <a:buSzTx/>
              <a:buFont typeface="Wingdings" pitchFamily="2" charset="2"/>
              <a:buChar char="w"/>
            </a:pPr>
            <a:r>
              <a:rPr lang="en-US" smtClean="0"/>
              <a:t>In past years we have been more lenient on submissions, but with the added audit work that we have to do, we cannot do this any more. TDTIMS is Due to your Project Office on or before NOVEMBER 1</a:t>
            </a:r>
            <a:r>
              <a:rPr lang="en-US" baseline="30000" smtClean="0"/>
              <a:t>ST</a:t>
            </a:r>
            <a:r>
              <a:rPr lang="en-US" smtClean="0"/>
              <a:t>. </a:t>
            </a:r>
          </a:p>
          <a:p>
            <a:pPr marL="685800" lvl="2" indent="-342900" eaLnBrk="1" hangingPunct="1">
              <a:buSzTx/>
              <a:buFont typeface="Wingdings" pitchFamily="2" charset="2"/>
              <a:buChar char="w"/>
            </a:pPr>
            <a:r>
              <a:rPr lang="en-US" smtClean="0"/>
              <a:t> This year letters to the Superintendents may be sent </a:t>
            </a:r>
            <a:r>
              <a:rPr lang="en-US" smtClean="0">
                <a:solidFill>
                  <a:srgbClr val="FF0000"/>
                </a:solidFill>
                <a:latin typeface="Arial Black" pitchFamily="34" charset="0"/>
              </a:rPr>
              <a:t>as early as Nov. 7</a:t>
            </a:r>
            <a:r>
              <a:rPr lang="en-US" baseline="30000" smtClean="0">
                <a:solidFill>
                  <a:srgbClr val="FF0000"/>
                </a:solidFill>
                <a:latin typeface="Arial Black" pitchFamily="34" charset="0"/>
              </a:rPr>
              <a:t>th</a:t>
            </a:r>
            <a:r>
              <a:rPr lang="en-US" smtClean="0"/>
              <a:t>, so be aware of this date!!!</a:t>
            </a:r>
          </a:p>
          <a:p>
            <a:pPr eaLnBrk="1" hangingPunct="1"/>
            <a:endParaRPr lang="en-US" smtClean="0"/>
          </a:p>
        </p:txBody>
      </p:sp>
      <p:pic>
        <p:nvPicPr>
          <p:cNvPr id="16388" name="Picture 2" descr="C:\Documents and Settings\bds\Local Settings\Temporary Internet Files\Content.IE5\FCZ3HDPW\MM900295153[1].gif"/>
          <p:cNvPicPr>
            <a:picLocks noChangeAspect="1" noChangeArrowheads="1" noCrop="1"/>
          </p:cNvPicPr>
          <p:nvPr/>
        </p:nvPicPr>
        <p:blipFill>
          <a:blip r:embed="rId2" cstate="print"/>
          <a:srcRect/>
          <a:stretch>
            <a:fillRect/>
          </a:stretch>
        </p:blipFill>
        <p:spPr bwMode="auto">
          <a:xfrm>
            <a:off x="6781800" y="228600"/>
            <a:ext cx="1828800" cy="1524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3200400"/>
            <a:ext cx="7378700" cy="1143000"/>
          </a:xfrm>
        </p:spPr>
        <p:txBody>
          <a:bodyPr/>
          <a:lstStyle/>
          <a:p>
            <a:pPr eaLnBrk="1" hangingPunct="1"/>
            <a:r>
              <a:rPr lang="en-US" smtClean="0"/>
              <a:t>PREPARING YOUR </a:t>
            </a:r>
            <a:br>
              <a:rPr lang="en-US" smtClean="0"/>
            </a:br>
            <a:r>
              <a:rPr lang="en-US" smtClean="0"/>
              <a:t/>
            </a:r>
            <a:br>
              <a:rPr lang="en-US" smtClean="0"/>
            </a:br>
            <a:r>
              <a:rPr lang="en-US" smtClean="0"/>
              <a:t>TIMS DATA</a:t>
            </a:r>
            <a:br>
              <a:rPr lang="en-US" smtClean="0"/>
            </a:br>
            <a:r>
              <a:rPr lang="en-US" sz="4000" smtClean="0"/>
              <a:t/>
            </a:r>
            <a:br>
              <a:rPr lang="en-US" sz="4000" smtClean="0"/>
            </a:br>
            <a:endParaRPr lang="en-US" sz="400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371600" y="990600"/>
            <a:ext cx="7378700" cy="838200"/>
          </a:xfrm>
        </p:spPr>
        <p:txBody>
          <a:bodyPr/>
          <a:lstStyle/>
          <a:p>
            <a:pPr eaLnBrk="1" hangingPunct="1"/>
            <a:r>
              <a:rPr lang="en-US" smtClean="0"/>
              <a:t>Steps for Preprocessing</a:t>
            </a:r>
            <a:br>
              <a:rPr lang="en-US" smtClean="0"/>
            </a:br>
            <a:endParaRPr lang="en-US" smtClean="0"/>
          </a:p>
        </p:txBody>
      </p:sp>
      <p:sp>
        <p:nvSpPr>
          <p:cNvPr id="18435" name="Rectangle 3"/>
          <p:cNvSpPr>
            <a:spLocks noGrp="1" noChangeArrowheads="1"/>
          </p:cNvSpPr>
          <p:nvPr>
            <p:ph type="body" idx="1"/>
          </p:nvPr>
        </p:nvSpPr>
        <p:spPr>
          <a:xfrm>
            <a:off x="809625" y="2214563"/>
            <a:ext cx="7953375" cy="4110037"/>
          </a:xfrm>
        </p:spPr>
        <p:txBody>
          <a:bodyPr/>
          <a:lstStyle/>
          <a:p>
            <a:pPr eaLnBrk="1" hangingPunct="1">
              <a:lnSpc>
                <a:spcPct val="90000"/>
              </a:lnSpc>
            </a:pPr>
            <a:r>
              <a:rPr lang="en-US" sz="2800" smtClean="0"/>
              <a:t>Run the following EMU batches prior to generating the reports (you may need to create some of these batches) </a:t>
            </a:r>
          </a:p>
          <a:p>
            <a:pPr lvl="1" eaLnBrk="1" hangingPunct="1">
              <a:lnSpc>
                <a:spcPct val="90000"/>
              </a:lnSpc>
            </a:pPr>
            <a:r>
              <a:rPr lang="en-US" sz="2400" smtClean="0"/>
              <a:t>Rebuild Keys (EMU batch #1)</a:t>
            </a:r>
          </a:p>
          <a:p>
            <a:pPr lvl="1" eaLnBrk="1" hangingPunct="1">
              <a:lnSpc>
                <a:spcPct val="90000"/>
              </a:lnSpc>
            </a:pPr>
            <a:r>
              <a:rPr lang="en-US" sz="2400" smtClean="0"/>
              <a:t>Geocode Maintenance (you may have two batches, run both)</a:t>
            </a:r>
          </a:p>
          <a:p>
            <a:pPr lvl="1" eaLnBrk="1" hangingPunct="1">
              <a:lnSpc>
                <a:spcPct val="90000"/>
              </a:lnSpc>
            </a:pPr>
            <a:r>
              <a:rPr lang="en-US" sz="2400" smtClean="0"/>
              <a:t>Generate Run Directions By </a:t>
            </a:r>
            <a:r>
              <a:rPr lang="en-US" sz="2400" u="sng" smtClean="0"/>
              <a:t>Route</a:t>
            </a:r>
            <a:r>
              <a:rPr lang="en-US" sz="2400" smtClean="0"/>
              <a:t> in Edulog.NT (this can also be done in EMU~ make sure you check ‘delete existing directions’ if it applies to your data.)</a:t>
            </a:r>
          </a:p>
          <a:p>
            <a:pPr lvl="1" eaLnBrk="1" hangingPunct="1">
              <a:lnSpc>
                <a:spcPct val="90000"/>
              </a:lnSpc>
            </a:pPr>
            <a:r>
              <a:rPr lang="en-US" sz="2400" smtClean="0"/>
              <a:t>Dumpall (EMU batch #5)</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Audit your Data </a:t>
            </a:r>
          </a:p>
        </p:txBody>
      </p:sp>
      <p:sp>
        <p:nvSpPr>
          <p:cNvPr id="19459" name="Text Box 4"/>
          <p:cNvSpPr txBox="1">
            <a:spLocks noChangeArrowheads="1"/>
          </p:cNvSpPr>
          <p:nvPr/>
        </p:nvSpPr>
        <p:spPr bwMode="auto">
          <a:xfrm>
            <a:off x="700088" y="2157413"/>
            <a:ext cx="8139112" cy="3633787"/>
          </a:xfrm>
          <a:prstGeom prst="rect">
            <a:avLst/>
          </a:prstGeom>
          <a:noFill/>
          <a:ln w="9525">
            <a:noFill/>
            <a:miter lim="800000"/>
            <a:headEnd/>
            <a:tailEnd/>
          </a:ln>
          <a:effectLst/>
        </p:spPr>
        <p:txBody>
          <a:bodyPr>
            <a:spAutoFit/>
          </a:bodyPr>
          <a:lstStyle/>
          <a:p>
            <a:pPr eaLnBrk="1" hangingPunct="1">
              <a:lnSpc>
                <a:spcPct val="90000"/>
              </a:lnSpc>
              <a:spcBef>
                <a:spcPct val="20000"/>
              </a:spcBef>
              <a:buClr>
                <a:schemeClr val="accent2"/>
              </a:buClr>
              <a:buFont typeface="Wingdings" pitchFamily="2" charset="2"/>
              <a:buChar char="w"/>
            </a:pPr>
            <a:r>
              <a:rPr lang="en-US" sz="2800" b="1">
                <a:latin typeface="Times New Roman" pitchFamily="18" charset="0"/>
              </a:rPr>
              <a:t>Examine the data for completeness before generating the reports:</a:t>
            </a:r>
          </a:p>
          <a:p>
            <a:pPr lvl="1" eaLnBrk="1" hangingPunct="1">
              <a:buFontTx/>
              <a:buChar char="•"/>
            </a:pPr>
            <a:r>
              <a:rPr lang="en-US" sz="2000">
                <a:latin typeface="Times New Roman" pitchFamily="18" charset="0"/>
              </a:rPr>
              <a:t>Are your Bell Times Correct?</a:t>
            </a:r>
          </a:p>
          <a:p>
            <a:pPr lvl="1" eaLnBrk="1" hangingPunct="1">
              <a:buFontTx/>
              <a:buChar char="•"/>
            </a:pPr>
            <a:r>
              <a:rPr lang="en-US" sz="2000">
                <a:latin typeface="Times New Roman" pitchFamily="18" charset="0"/>
              </a:rPr>
              <a:t>Are all riders located and assigned to stops?</a:t>
            </a:r>
          </a:p>
          <a:p>
            <a:pPr lvl="1" eaLnBrk="1" hangingPunct="1">
              <a:buFontTx/>
              <a:buChar char="•"/>
            </a:pPr>
            <a:r>
              <a:rPr lang="en-US" sz="2000">
                <a:latin typeface="Times New Roman" pitchFamily="18" charset="0"/>
              </a:rPr>
              <a:t>Are all riders on routes?</a:t>
            </a:r>
          </a:p>
          <a:p>
            <a:pPr lvl="1" eaLnBrk="1" hangingPunct="1">
              <a:buFontTx/>
              <a:buChar char="•"/>
            </a:pPr>
            <a:r>
              <a:rPr lang="en-US" sz="2000">
                <a:latin typeface="Times New Roman" pitchFamily="18" charset="0"/>
              </a:rPr>
              <a:t>Do both AM and PM runs exist and are they placed on routes?</a:t>
            </a:r>
          </a:p>
          <a:p>
            <a:pPr lvl="1" eaLnBrk="1" hangingPunct="1">
              <a:buFontTx/>
              <a:buChar char="•"/>
            </a:pPr>
            <a:r>
              <a:rPr lang="en-US" sz="2000">
                <a:latin typeface="Times New Roman" pitchFamily="18" charset="0"/>
              </a:rPr>
              <a:t>Do you have any runs with zero mileage due to incomplete run directions?</a:t>
            </a:r>
          </a:p>
          <a:p>
            <a:pPr lvl="1" eaLnBrk="1" hangingPunct="1">
              <a:buFontTx/>
              <a:buChar char="•"/>
            </a:pPr>
            <a:r>
              <a:rPr lang="en-US" sz="2000">
                <a:latin typeface="Times New Roman" pitchFamily="18" charset="0"/>
              </a:rPr>
              <a:t>For routes serving multiple runs, is the slack time between runs valid?</a:t>
            </a:r>
          </a:p>
          <a:p>
            <a:pPr lvl="1" eaLnBrk="1" hangingPunct="1">
              <a:buFontTx/>
              <a:buChar char="•"/>
            </a:pPr>
            <a:r>
              <a:rPr lang="en-US" sz="2000">
                <a:latin typeface="Times New Roman" pitchFamily="18" charset="0"/>
              </a:rPr>
              <a:t>Have you included special needs runs and routes?</a:t>
            </a:r>
          </a:p>
          <a:p>
            <a:pPr eaLnBrk="1" hangingPunct="1">
              <a:lnSpc>
                <a:spcPct val="90000"/>
              </a:lnSpc>
              <a:spcBef>
                <a:spcPct val="20000"/>
              </a:spcBef>
              <a:buClr>
                <a:schemeClr val="accent2"/>
              </a:buClr>
              <a:buFont typeface="Wingdings" pitchFamily="2" charset="2"/>
              <a:buNone/>
            </a:pPr>
            <a:endParaRPr lang="en-US" sz="2000" b="1">
              <a:latin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Diagnostic Reports will help</a:t>
            </a:r>
          </a:p>
        </p:txBody>
      </p:sp>
      <p:sp>
        <p:nvSpPr>
          <p:cNvPr id="20483" name="Content Placeholder 2"/>
          <p:cNvSpPr>
            <a:spLocks noGrp="1"/>
          </p:cNvSpPr>
          <p:nvPr>
            <p:ph idx="1"/>
          </p:nvPr>
        </p:nvSpPr>
        <p:spPr/>
        <p:txBody>
          <a:bodyPr/>
          <a:lstStyle/>
          <a:p>
            <a:pPr marL="342900" lvl="2" indent="-342900" eaLnBrk="1" hangingPunct="1">
              <a:buSzTx/>
              <a:buFont typeface="Wingdings" pitchFamily="2" charset="2"/>
              <a:buChar char="w"/>
            </a:pPr>
            <a:r>
              <a:rPr lang="en-US" sz="2000" dirty="0" smtClean="0"/>
              <a:t>Stops/Runs/Routes &gt; Diagnostic: Stops Times After 5:00  PM </a:t>
            </a:r>
          </a:p>
          <a:p>
            <a:pPr marL="342900" lvl="2" indent="-342900" eaLnBrk="1" hangingPunct="1">
              <a:buSzTx/>
              <a:buFont typeface="Wingdings" pitchFamily="2" charset="2"/>
              <a:buChar char="w"/>
            </a:pPr>
            <a:r>
              <a:rPr lang="en-US" sz="2000" dirty="0" smtClean="0"/>
              <a:t>Stops/Runs/Routes &gt; Diagnostic: Stops Times Before 6:00  AM </a:t>
            </a:r>
          </a:p>
          <a:p>
            <a:pPr marL="342900" lvl="3" indent="0" eaLnBrk="1" hangingPunct="1">
              <a:buSzTx/>
              <a:buFont typeface="Wingdings" pitchFamily="2" charset="2"/>
              <a:buNone/>
            </a:pPr>
            <a:r>
              <a:rPr lang="en-US" sz="1600" dirty="0" smtClean="0"/>
              <a:t>*Note: your data is not ‘wrong’ if you have stops listed after 5:00 PM or before 6:00 AM – your goal is to have </a:t>
            </a:r>
            <a:r>
              <a:rPr lang="en-US" sz="1600" dirty="0" err="1" smtClean="0"/>
              <a:t>Edulog.NT</a:t>
            </a:r>
            <a:r>
              <a:rPr lang="en-US" sz="1600" dirty="0" smtClean="0"/>
              <a:t> accurately reflect what is happening with your bus fleet.</a:t>
            </a:r>
          </a:p>
          <a:p>
            <a:pPr marL="342900" lvl="3" indent="0" eaLnBrk="1" hangingPunct="1">
              <a:buSzTx/>
              <a:buFont typeface="Wingdings" pitchFamily="2" charset="2"/>
              <a:buNone/>
            </a:pPr>
            <a:endParaRPr lang="en-US" sz="1600" dirty="0" smtClean="0"/>
          </a:p>
          <a:p>
            <a:pPr marL="342900" lvl="2" indent="-342900" eaLnBrk="1" hangingPunct="1">
              <a:buSzTx/>
              <a:buFont typeface="Wingdings" pitchFamily="2" charset="2"/>
              <a:buChar char="w"/>
            </a:pPr>
            <a:r>
              <a:rPr lang="en-US" sz="2000" dirty="0" smtClean="0"/>
              <a:t>Stops/Runs/Routes &gt; </a:t>
            </a:r>
            <a:r>
              <a:rPr lang="en-US" sz="2000" dirty="0" err="1" smtClean="0"/>
              <a:t>Diag</a:t>
            </a:r>
            <a:r>
              <a:rPr lang="en-US" sz="2000" dirty="0" smtClean="0"/>
              <a:t>: Route Time and Miles Summary</a:t>
            </a:r>
          </a:p>
          <a:p>
            <a:pPr marL="342900" lvl="2" indent="-342900" eaLnBrk="1" hangingPunct="1">
              <a:buSzTx/>
              <a:buFont typeface="Wingdings" pitchFamily="2" charset="2"/>
              <a:buChar char="w"/>
            </a:pPr>
            <a:r>
              <a:rPr lang="en-US" sz="2000" dirty="0" smtClean="0"/>
              <a:t>Stops/Runs/Routes &gt; </a:t>
            </a:r>
            <a:r>
              <a:rPr lang="en-US" sz="2000" dirty="0" err="1" smtClean="0"/>
              <a:t>Disgnostic</a:t>
            </a:r>
            <a:r>
              <a:rPr lang="en-US" sz="2000" dirty="0" smtClean="0"/>
              <a:t>: Route Time and Miles Detail</a:t>
            </a:r>
          </a:p>
          <a:p>
            <a:pPr marL="342900" lvl="2" indent="-342900" eaLnBrk="1" hangingPunct="1">
              <a:buSzTx/>
              <a:buFont typeface="Wingdings" pitchFamily="2" charset="2"/>
              <a:buChar char="w"/>
            </a:pPr>
            <a:r>
              <a:rPr lang="en-US" sz="2000" dirty="0" smtClean="0"/>
              <a:t>Stops/Runs/Routes &gt; Diagnostic: Neg. Times Between Runs</a:t>
            </a:r>
          </a:p>
          <a:p>
            <a:pPr marL="342900" lvl="2" indent="-342900" eaLnBrk="1" hangingPunct="1">
              <a:buSzTx/>
              <a:buFont typeface="Wingdings" pitchFamily="2" charset="2"/>
              <a:buChar char="w"/>
            </a:pPr>
            <a:r>
              <a:rPr lang="en-US" sz="2000" dirty="0" smtClean="0"/>
              <a:t>Stops/Runs/Routes &gt; Diagnostic: Runs Zero Loaded Miles</a:t>
            </a:r>
          </a:p>
          <a:p>
            <a:pPr marL="342900" lvl="2" indent="-342900" eaLnBrk="1" hangingPunct="1">
              <a:buSzTx/>
              <a:buFont typeface="Wingdings" pitchFamily="2" charset="2"/>
              <a:buChar char="w"/>
            </a:pPr>
            <a:r>
              <a:rPr lang="en-US" sz="2000" dirty="0" smtClean="0"/>
              <a:t>Bus Passes &gt; Diagnostic Route Riders </a:t>
            </a:r>
            <a:r>
              <a:rPr lang="en-US" sz="2000" dirty="0" err="1" smtClean="0"/>
              <a:t>Schdst</a:t>
            </a:r>
            <a:r>
              <a:rPr lang="en-US" sz="2000" dirty="0" smtClean="0"/>
              <a:t> &lt;= 0</a:t>
            </a:r>
          </a:p>
          <a:p>
            <a:pPr marL="342900" lvl="2" indent="-342900" eaLnBrk="1" hangingPunct="1">
              <a:buSzTx/>
              <a:buFont typeface="Wingdings" pitchFamily="2" charset="2"/>
              <a:buChar char="w"/>
            </a:pPr>
            <a:r>
              <a:rPr lang="en-US" sz="2000" dirty="0" smtClean="0"/>
              <a:t>Bus Passes &gt; Students Stop not on Rte</a:t>
            </a:r>
          </a:p>
          <a:p>
            <a:pPr marL="342900" lvl="2" indent="-342900" eaLnBrk="1" hangingPunct="1">
              <a:buSzTx/>
              <a:buFont typeface="Wingdings" pitchFamily="2" charset="2"/>
              <a:buChar char="w"/>
            </a:pPr>
            <a:endParaRPr lang="en-US" sz="2000" dirty="0" smtClean="0"/>
          </a:p>
          <a:p>
            <a:pPr eaLnBrk="1" hangingPunct="1"/>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Hints for preparing your data…</a:t>
            </a:r>
          </a:p>
        </p:txBody>
      </p:sp>
      <p:sp>
        <p:nvSpPr>
          <p:cNvPr id="21507" name="Content Placeholder 2"/>
          <p:cNvSpPr>
            <a:spLocks noGrp="1"/>
          </p:cNvSpPr>
          <p:nvPr>
            <p:ph idx="1"/>
          </p:nvPr>
        </p:nvSpPr>
        <p:spPr/>
        <p:txBody>
          <a:bodyPr/>
          <a:lstStyle/>
          <a:p>
            <a:pPr eaLnBrk="1" hangingPunct="1"/>
            <a:r>
              <a:rPr lang="en-US" dirty="0" smtClean="0"/>
              <a:t>Review your run directions for accuracy.</a:t>
            </a:r>
          </a:p>
          <a:p>
            <a:pPr eaLnBrk="1" hangingPunct="1"/>
            <a:r>
              <a:rPr lang="en-US" dirty="0" smtClean="0"/>
              <a:t>Make sure checkpoints are inserted correctly.</a:t>
            </a:r>
          </a:p>
          <a:p>
            <a:pPr eaLnBrk="1" hangingPunct="1"/>
            <a:r>
              <a:rPr lang="en-US" dirty="0" smtClean="0"/>
              <a:t>Make sure all runs are on routes. *For routes with multiple runs, check your slack time between runs.</a:t>
            </a:r>
          </a:p>
          <a:p>
            <a:pPr lvl="1" eaLnBrk="1" hangingPunct="1"/>
            <a:r>
              <a:rPr lang="en-US" dirty="0" smtClean="0"/>
              <a:t>Positive Slack may or may not be correct</a:t>
            </a:r>
          </a:p>
          <a:p>
            <a:pPr lvl="1" eaLnBrk="1" hangingPunct="1"/>
            <a:r>
              <a:rPr lang="en-US" dirty="0" smtClean="0"/>
              <a:t> Negative Slack is almost always a bad thing</a:t>
            </a:r>
          </a:p>
          <a:p>
            <a:pPr eaLnBrk="1" hangingPunct="1"/>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TDTIMS</a:t>
            </a:r>
          </a:p>
        </p:txBody>
      </p:sp>
      <p:sp>
        <p:nvSpPr>
          <p:cNvPr id="5123" name="Rectangle 3"/>
          <p:cNvSpPr>
            <a:spLocks noGrp="1" noChangeArrowheads="1"/>
          </p:cNvSpPr>
          <p:nvPr>
            <p:ph type="body" idx="1"/>
          </p:nvPr>
        </p:nvSpPr>
        <p:spPr/>
        <p:txBody>
          <a:bodyPr/>
          <a:lstStyle/>
          <a:p>
            <a:pPr eaLnBrk="1" hangingPunct="1">
              <a:lnSpc>
                <a:spcPct val="80000"/>
              </a:lnSpc>
            </a:pPr>
            <a:r>
              <a:rPr lang="en-US" sz="2800" dirty="0" smtClean="0"/>
              <a:t>TDTIMS is a series of reports generated from your data, to be submitted along with a copy of your data (backup) by </a:t>
            </a:r>
            <a:r>
              <a:rPr lang="en-US" sz="2800" dirty="0" smtClean="0">
                <a:solidFill>
                  <a:srgbClr val="F90903"/>
                </a:solidFill>
              </a:rPr>
              <a:t>November 1</a:t>
            </a:r>
            <a:r>
              <a:rPr lang="en-US" sz="2800" dirty="0" smtClean="0"/>
              <a:t> each year to be used in the funding process for your district. </a:t>
            </a:r>
          </a:p>
          <a:p>
            <a:pPr eaLnBrk="1" hangingPunct="1">
              <a:lnSpc>
                <a:spcPct val="80000"/>
              </a:lnSpc>
            </a:pPr>
            <a:r>
              <a:rPr lang="en-US" sz="2800" dirty="0" smtClean="0"/>
              <a:t>The data must be </a:t>
            </a:r>
            <a:r>
              <a:rPr lang="en-US" sz="2800" u="sng" dirty="0" smtClean="0"/>
              <a:t>current</a:t>
            </a:r>
            <a:r>
              <a:rPr lang="en-US" sz="2800" dirty="0" smtClean="0"/>
              <a:t> in order to be used in the funding process.</a:t>
            </a:r>
          </a:p>
          <a:p>
            <a:pPr eaLnBrk="1" hangingPunct="1">
              <a:lnSpc>
                <a:spcPct val="80000"/>
              </a:lnSpc>
            </a:pPr>
            <a:r>
              <a:rPr lang="en-US" sz="2800" dirty="0" smtClean="0"/>
              <a:t>The data is compared to the TD-2 and TD-2R reports submitted to DPI by your district in October.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2209800"/>
            <a:ext cx="4800600" cy="4114800"/>
          </a:xfrm>
        </p:spPr>
        <p:txBody>
          <a:bodyPr/>
          <a:lstStyle/>
          <a:p>
            <a:pPr eaLnBrk="1" hangingPunct="1"/>
            <a:r>
              <a:rPr lang="en-US" smtClean="0"/>
              <a:t>Filling in the </a:t>
            </a:r>
            <a:br>
              <a:rPr lang="en-US" smtClean="0"/>
            </a:br>
            <a:r>
              <a:rPr lang="en-US" smtClean="0"/>
              <a:t>TDTIMS EXCEL form</a:t>
            </a:r>
          </a:p>
        </p:txBody>
      </p:sp>
      <p:sp>
        <p:nvSpPr>
          <p:cNvPr id="22531" name="Rectangle 3"/>
          <p:cNvSpPr>
            <a:spLocks noGrp="1" noChangeArrowheads="1"/>
          </p:cNvSpPr>
          <p:nvPr>
            <p:ph type="body" idx="1"/>
          </p:nvPr>
        </p:nvSpPr>
        <p:spPr/>
        <p:txBody>
          <a:bodyPr/>
          <a:lstStyle/>
          <a:p>
            <a:pPr eaLnBrk="1" hangingPunct="1">
              <a:buFont typeface="Wingdings" pitchFamily="2" charset="2"/>
              <a:buNone/>
            </a:pPr>
            <a:r>
              <a:rPr lang="en-US" smtClean="0"/>
              <a:t> </a:t>
            </a:r>
          </a:p>
        </p:txBody>
      </p:sp>
      <p:pic>
        <p:nvPicPr>
          <p:cNvPr id="22532" name="Picture 4" descr="school6"/>
          <p:cNvPicPr>
            <a:picLocks noChangeAspect="1" noChangeArrowheads="1" noCrop="1"/>
          </p:cNvPicPr>
          <p:nvPr/>
        </p:nvPicPr>
        <p:blipFill>
          <a:blip r:embed="rId2" cstate="print"/>
          <a:srcRect/>
          <a:stretch>
            <a:fillRect/>
          </a:stretch>
        </p:blipFill>
        <p:spPr bwMode="auto">
          <a:xfrm>
            <a:off x="4997450" y="2514600"/>
            <a:ext cx="2736850" cy="3467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TDTIMS</a:t>
            </a:r>
          </a:p>
        </p:txBody>
      </p:sp>
      <p:sp>
        <p:nvSpPr>
          <p:cNvPr id="23555" name="Content Placeholder 2"/>
          <p:cNvSpPr>
            <a:spLocks noGrp="1"/>
          </p:cNvSpPr>
          <p:nvPr>
            <p:ph idx="1"/>
          </p:nvPr>
        </p:nvSpPr>
        <p:spPr/>
        <p:txBody>
          <a:bodyPr/>
          <a:lstStyle/>
          <a:p>
            <a:r>
              <a:rPr lang="en-US" smtClean="0"/>
              <a:t>Read all instructions completely before you begin.</a:t>
            </a:r>
          </a:p>
          <a:p>
            <a:r>
              <a:rPr lang="en-US" smtClean="0"/>
              <a:t>Make sure you complete all steps.</a:t>
            </a:r>
          </a:p>
          <a:p>
            <a:r>
              <a:rPr lang="en-US" smtClean="0"/>
              <a:t>Call your project leader if you have any questions!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Complete the Excel Workbook</a:t>
            </a:r>
          </a:p>
        </p:txBody>
      </p:sp>
      <p:sp>
        <p:nvSpPr>
          <p:cNvPr id="3" name="Content Placeholder 2"/>
          <p:cNvSpPr>
            <a:spLocks noGrp="1"/>
          </p:cNvSpPr>
          <p:nvPr>
            <p:ph idx="1"/>
          </p:nvPr>
        </p:nvSpPr>
        <p:spPr/>
        <p:txBody>
          <a:bodyPr/>
          <a:lstStyle/>
          <a:p>
            <a:pPr marL="609600" indent="-609600" eaLnBrk="1" hangingPunct="1">
              <a:defRPr/>
            </a:pPr>
            <a:r>
              <a:rPr lang="en-US" sz="2400" dirty="0" smtClean="0"/>
              <a:t>Before you open the 20112012 TDTIMS.xls you need to check the security level of Excel. To do this, open Excel, go to Tools/Macro/Security and set this to Medium.</a:t>
            </a:r>
          </a:p>
          <a:p>
            <a:pPr marL="990600" lvl="1" indent="-533400" eaLnBrk="1" hangingPunct="1">
              <a:defRPr/>
            </a:pPr>
            <a:r>
              <a:rPr lang="en-US" sz="2400" dirty="0" smtClean="0"/>
              <a:t>*Newer versions of Excel: you will need to click on the</a:t>
            </a:r>
            <a:r>
              <a:rPr lang="en-US" sz="2400" u="sng" dirty="0" smtClean="0"/>
              <a:t> Office Button</a:t>
            </a:r>
            <a:r>
              <a:rPr lang="en-US" sz="2400" dirty="0" smtClean="0"/>
              <a:t>, then choose</a:t>
            </a:r>
            <a:r>
              <a:rPr lang="en-US" sz="2400" u="sng" dirty="0" smtClean="0"/>
              <a:t> Excel Options</a:t>
            </a:r>
            <a:r>
              <a:rPr lang="en-US" sz="2400" dirty="0" smtClean="0"/>
              <a:t>, </a:t>
            </a:r>
            <a:r>
              <a:rPr lang="en-US" sz="2400" u="sng" dirty="0" smtClean="0"/>
              <a:t>Trust Center</a:t>
            </a:r>
            <a:r>
              <a:rPr lang="en-US" sz="2400" dirty="0" smtClean="0"/>
              <a:t>, </a:t>
            </a:r>
            <a:r>
              <a:rPr lang="en-US" sz="2400" u="sng" dirty="0" smtClean="0"/>
              <a:t>Trust Center Settings</a:t>
            </a:r>
            <a:r>
              <a:rPr lang="en-US" sz="2400" dirty="0" smtClean="0"/>
              <a:t>, </a:t>
            </a:r>
            <a:r>
              <a:rPr lang="en-US" sz="2400" u="sng" dirty="0" smtClean="0"/>
              <a:t>Macro Settings</a:t>
            </a:r>
            <a:r>
              <a:rPr lang="en-US" sz="2400" dirty="0" smtClean="0"/>
              <a:t> and finally choose</a:t>
            </a:r>
            <a:r>
              <a:rPr lang="en-US" sz="2400" u="sng" dirty="0" smtClean="0"/>
              <a:t> Enable all macros</a:t>
            </a:r>
            <a:r>
              <a:rPr lang="en-US" sz="2400" dirty="0" smtClean="0"/>
              <a:t>. OK to exit. </a:t>
            </a:r>
          </a:p>
          <a:p>
            <a:pPr marL="609600" indent="-609600" eaLnBrk="1" hangingPunct="1">
              <a:defRPr/>
            </a:pPr>
            <a:r>
              <a:rPr lang="en-US" sz="2400" dirty="0" smtClean="0"/>
              <a:t>Open the </a:t>
            </a:r>
            <a:r>
              <a:rPr lang="en-US" sz="2400" b="1" dirty="0" smtClean="0"/>
              <a:t>20112012 TDTIMS.xls</a:t>
            </a:r>
            <a:r>
              <a:rPr lang="en-US" sz="2400" dirty="0" smtClean="0"/>
              <a:t>.  When prompted, click on </a:t>
            </a:r>
            <a:r>
              <a:rPr lang="en-US" sz="2400" b="1" dirty="0" smtClean="0"/>
              <a:t>Enable macros</a:t>
            </a:r>
            <a:r>
              <a:rPr lang="en-US" sz="2400" dirty="0" smtClean="0"/>
              <a:t> or </a:t>
            </a:r>
            <a:r>
              <a:rPr lang="en-US" sz="2400" b="1" dirty="0" smtClean="0"/>
              <a:t>Enable Content</a:t>
            </a:r>
            <a:r>
              <a:rPr lang="en-US" sz="2400" dirty="0" smtClean="0"/>
              <a:t>.</a:t>
            </a:r>
          </a:p>
          <a:p>
            <a:pPr eaLnBrk="1" hangingPunct="1">
              <a:defRPr/>
            </a:pPr>
            <a:endParaRPr lang="en-US" dirty="0" smtClean="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304800" y="990600"/>
            <a:ext cx="2743200" cy="4211638"/>
          </a:xfrm>
          <a:prstGeom prst="rect">
            <a:avLst/>
          </a:prstGeom>
          <a:noFill/>
          <a:ln w="9525">
            <a:noFill/>
            <a:miter lim="800000"/>
            <a:headEnd/>
            <a:tailEnd/>
          </a:ln>
          <a:effectLst/>
        </p:spPr>
        <p:txBody>
          <a:bodyPr>
            <a:spAutoFit/>
          </a:bodyPr>
          <a:lstStyle/>
          <a:p>
            <a:pPr marL="457200" indent="-457200">
              <a:buFontTx/>
              <a:buChar char="•"/>
            </a:pPr>
            <a:r>
              <a:rPr lang="en-US" dirty="0"/>
              <a:t>On the</a:t>
            </a:r>
            <a:r>
              <a:rPr lang="en-US" i="1" dirty="0"/>
              <a:t> </a:t>
            </a:r>
            <a:r>
              <a:rPr lang="en-US" b="1" i="1" dirty="0"/>
              <a:t>Sign in</a:t>
            </a:r>
            <a:r>
              <a:rPr lang="en-US" dirty="0"/>
              <a:t> page fill in all information requested, making sure to use proper names for the Superintendent, Transportation Directors and Coordinators as these will show up in official letters. </a:t>
            </a:r>
          </a:p>
          <a:p>
            <a:pPr marL="457200" indent="-457200">
              <a:buFontTx/>
              <a:buChar char="•"/>
            </a:pPr>
            <a:endParaRPr lang="en-US" dirty="0"/>
          </a:p>
          <a:p>
            <a:pPr marL="457200" indent="-457200">
              <a:buFontTx/>
              <a:buChar char="•"/>
            </a:pPr>
            <a:r>
              <a:rPr lang="en-US" dirty="0"/>
              <a:t>Click the </a:t>
            </a:r>
            <a:r>
              <a:rPr lang="en-US" u="sng" dirty="0"/>
              <a:t>Continue to LEA Info</a:t>
            </a:r>
            <a:r>
              <a:rPr lang="en-US" dirty="0"/>
              <a:t> button when finished.</a:t>
            </a:r>
          </a:p>
        </p:txBody>
      </p:sp>
      <p:pic>
        <p:nvPicPr>
          <p:cNvPr id="25603" name="Picture 8" descr="C:\Documents and Settings\bds\My Documents\My Pictures\Screenpresso\2011-09-27 09h00_22.png"/>
          <p:cNvPicPr>
            <a:picLocks noChangeAspect="1" noChangeArrowheads="1"/>
          </p:cNvPicPr>
          <p:nvPr/>
        </p:nvPicPr>
        <p:blipFill>
          <a:blip r:embed="rId2" cstate="print"/>
          <a:srcRect/>
          <a:stretch>
            <a:fillRect/>
          </a:stretch>
        </p:blipFill>
        <p:spPr bwMode="auto">
          <a:xfrm>
            <a:off x="3067050" y="228600"/>
            <a:ext cx="5734050" cy="5534025"/>
          </a:xfrm>
          <a:prstGeom prst="rect">
            <a:avLst/>
          </a:prstGeom>
          <a:noFill/>
          <a:ln w="9525">
            <a:solidFill>
              <a:schemeClr val="tx1"/>
            </a:solidFill>
            <a:miter lim="800000"/>
            <a:headEnd/>
            <a:tailEnd/>
          </a:ln>
        </p:spPr>
      </p:pic>
      <p:sp>
        <p:nvSpPr>
          <p:cNvPr id="25604" name="Rectangle 2"/>
          <p:cNvSpPr>
            <a:spLocks noChangeArrowheads="1"/>
          </p:cNvSpPr>
          <p:nvPr/>
        </p:nvSpPr>
        <p:spPr bwMode="auto">
          <a:xfrm>
            <a:off x="3143250" y="4419600"/>
            <a:ext cx="5543550" cy="381000"/>
          </a:xfrm>
          <a:prstGeom prst="rect">
            <a:avLst/>
          </a:prstGeom>
          <a:noFill/>
          <a:ln w="38100" algn="ctr">
            <a:solidFill>
              <a:srgbClr val="FF0000"/>
            </a:solidFill>
            <a:miter lim="800000"/>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9"/>
          <p:cNvSpPr txBox="1">
            <a:spLocks noChangeArrowheads="1"/>
          </p:cNvSpPr>
          <p:nvPr/>
        </p:nvSpPr>
        <p:spPr bwMode="auto">
          <a:xfrm>
            <a:off x="381000" y="914400"/>
            <a:ext cx="3505200" cy="2032000"/>
          </a:xfrm>
          <a:prstGeom prst="rect">
            <a:avLst/>
          </a:prstGeom>
          <a:noFill/>
          <a:ln w="9525">
            <a:noFill/>
            <a:miter lim="800000"/>
            <a:headEnd/>
            <a:tailEnd/>
          </a:ln>
          <a:effectLst/>
        </p:spPr>
        <p:txBody>
          <a:bodyPr>
            <a:spAutoFit/>
          </a:bodyPr>
          <a:lstStyle/>
          <a:p>
            <a:pPr marL="457200" indent="-457200">
              <a:buFontTx/>
              <a:buChar char="•"/>
            </a:pPr>
            <a:r>
              <a:rPr lang="en-US"/>
              <a:t>The next three pages consist of general questions about your LEA. Complete each page then click the </a:t>
            </a:r>
            <a:r>
              <a:rPr lang="en-US" u="sng"/>
              <a:t>Continue to LEA Info X</a:t>
            </a:r>
            <a:r>
              <a:rPr lang="en-US"/>
              <a:t> button at the bottom to continue.</a:t>
            </a:r>
          </a:p>
        </p:txBody>
      </p:sp>
      <p:pic>
        <p:nvPicPr>
          <p:cNvPr id="26627" name="Picture 10" descr="C:\Documents and Settings\bds\My Documents\My Pictures\Screenpresso\2011-09-27 09h03_14.png"/>
          <p:cNvPicPr>
            <a:picLocks noChangeAspect="1" noChangeArrowheads="1"/>
          </p:cNvPicPr>
          <p:nvPr/>
        </p:nvPicPr>
        <p:blipFill>
          <a:blip r:embed="rId2" cstate="print"/>
          <a:srcRect/>
          <a:stretch>
            <a:fillRect/>
          </a:stretch>
        </p:blipFill>
        <p:spPr bwMode="auto">
          <a:xfrm>
            <a:off x="3886200" y="98425"/>
            <a:ext cx="3886200" cy="6607175"/>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3" name="Text Box 7"/>
          <p:cNvSpPr txBox="1">
            <a:spLocks noChangeArrowheads="1"/>
          </p:cNvSpPr>
          <p:nvPr/>
        </p:nvSpPr>
        <p:spPr bwMode="auto">
          <a:xfrm>
            <a:off x="152400" y="381000"/>
            <a:ext cx="2743200"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95300" indent="-495300">
              <a:defRPr sz="2400">
                <a:solidFill>
                  <a:schemeClr val="tx1"/>
                </a:solidFill>
                <a:latin typeface="Times New Roman" pitchFamily="18" charset="0"/>
              </a:defRPr>
            </a:lvl1pPr>
            <a:lvl2pPr marL="952500" indent="-495300">
              <a:defRPr sz="2400">
                <a:solidFill>
                  <a:schemeClr val="tx1"/>
                </a:solidFill>
                <a:latin typeface="Times New Roman" pitchFamily="18" charset="0"/>
              </a:defRPr>
            </a:lvl2pPr>
            <a:lvl3pPr marL="1409700" indent="-495300">
              <a:defRPr sz="2400">
                <a:solidFill>
                  <a:schemeClr val="tx1"/>
                </a:solidFill>
                <a:latin typeface="Times New Roman" pitchFamily="18" charset="0"/>
              </a:defRPr>
            </a:lvl3pPr>
            <a:lvl4pPr marL="1866900" indent="-495300">
              <a:defRPr sz="2400">
                <a:solidFill>
                  <a:schemeClr val="tx1"/>
                </a:solidFill>
                <a:latin typeface="Times New Roman" pitchFamily="18" charset="0"/>
              </a:defRPr>
            </a:lvl4pPr>
            <a:lvl5pPr marL="2324100" indent="-495300">
              <a:defRPr sz="2400">
                <a:solidFill>
                  <a:schemeClr val="tx1"/>
                </a:solidFill>
                <a:latin typeface="Times New Roman" pitchFamily="18" charset="0"/>
              </a:defRPr>
            </a:lvl5pPr>
            <a:lvl6pPr marL="2781300" indent="-495300" fontAlgn="base">
              <a:spcBef>
                <a:spcPct val="0"/>
              </a:spcBef>
              <a:spcAft>
                <a:spcPct val="0"/>
              </a:spcAft>
              <a:defRPr sz="2400">
                <a:solidFill>
                  <a:schemeClr val="tx1"/>
                </a:solidFill>
                <a:latin typeface="Times New Roman" pitchFamily="18" charset="0"/>
              </a:defRPr>
            </a:lvl6pPr>
            <a:lvl7pPr marL="3238500" indent="-495300" fontAlgn="base">
              <a:spcBef>
                <a:spcPct val="0"/>
              </a:spcBef>
              <a:spcAft>
                <a:spcPct val="0"/>
              </a:spcAft>
              <a:defRPr sz="2400">
                <a:solidFill>
                  <a:schemeClr val="tx1"/>
                </a:solidFill>
                <a:latin typeface="Times New Roman" pitchFamily="18" charset="0"/>
              </a:defRPr>
            </a:lvl7pPr>
            <a:lvl8pPr marL="3695700" indent="-495300" fontAlgn="base">
              <a:spcBef>
                <a:spcPct val="0"/>
              </a:spcBef>
              <a:spcAft>
                <a:spcPct val="0"/>
              </a:spcAft>
              <a:defRPr sz="2400">
                <a:solidFill>
                  <a:schemeClr val="tx1"/>
                </a:solidFill>
                <a:latin typeface="Times New Roman" pitchFamily="18" charset="0"/>
              </a:defRPr>
            </a:lvl8pPr>
            <a:lvl9pPr marL="4152900" indent="-495300" fontAlgn="base">
              <a:spcBef>
                <a:spcPct val="0"/>
              </a:spcBef>
              <a:spcAft>
                <a:spcPct val="0"/>
              </a:spcAft>
              <a:defRPr sz="2400">
                <a:solidFill>
                  <a:schemeClr val="tx1"/>
                </a:solidFill>
                <a:latin typeface="Times New Roman" pitchFamily="18" charset="0"/>
              </a:defRPr>
            </a:lvl9pPr>
          </a:lstStyle>
          <a:p>
            <a:pPr>
              <a:buFontTx/>
              <a:buChar char="•"/>
              <a:defRPr/>
            </a:pPr>
            <a:r>
              <a:rPr lang="en-US" sz="1800" dirty="0" smtClean="0">
                <a:latin typeface="Arial" charset="0"/>
              </a:rPr>
              <a:t>At the bottom of the LEA Info 3 page you will click the </a:t>
            </a:r>
            <a:r>
              <a:rPr lang="en-US" sz="1800" u="sng" dirty="0" smtClean="0">
                <a:latin typeface="Arial" charset="0"/>
              </a:rPr>
              <a:t>Continue to Data Input</a:t>
            </a:r>
            <a:r>
              <a:rPr lang="en-US" sz="1800" dirty="0" smtClean="0">
                <a:latin typeface="Arial" charset="0"/>
              </a:rPr>
              <a:t> button. </a:t>
            </a:r>
          </a:p>
          <a:p>
            <a:pPr>
              <a:buFontTx/>
              <a:buChar char="•"/>
              <a:defRPr/>
            </a:pPr>
            <a:r>
              <a:rPr lang="en-US" sz="1800" dirty="0" smtClean="0">
                <a:latin typeface="Arial" charset="0"/>
              </a:rPr>
              <a:t>In step #3 you printed four reports:; they contain the information needed to complete the TIMS Data section of this page.</a:t>
            </a:r>
          </a:p>
          <a:p>
            <a:pPr marL="0" indent="0">
              <a:defRPr/>
            </a:pPr>
            <a:r>
              <a:rPr lang="en-US" sz="1800" dirty="0" smtClean="0">
                <a:latin typeface="Arial" charset="0"/>
              </a:rPr>
              <a:t> </a:t>
            </a:r>
          </a:p>
          <a:p>
            <a:pPr>
              <a:defRPr/>
            </a:pPr>
            <a:r>
              <a:rPr lang="en-US" sz="1800" dirty="0" smtClean="0">
                <a:latin typeface="Arial" charset="0"/>
              </a:rPr>
              <a:t>QMF_Ride.txt</a:t>
            </a:r>
          </a:p>
          <a:p>
            <a:pPr>
              <a:defRPr/>
            </a:pPr>
            <a:r>
              <a:rPr lang="en-US" sz="1800" dirty="0" smtClean="0">
                <a:latin typeface="Arial" charset="0"/>
              </a:rPr>
              <a:t>QMF_RTM.txt</a:t>
            </a:r>
          </a:p>
          <a:p>
            <a:pPr>
              <a:defRPr/>
            </a:pPr>
            <a:r>
              <a:rPr lang="en-US" sz="1800" dirty="0" smtClean="0">
                <a:latin typeface="Arial" charset="0"/>
              </a:rPr>
              <a:t>QMF_RCNT.txt</a:t>
            </a:r>
          </a:p>
          <a:p>
            <a:pPr>
              <a:defRPr/>
            </a:pPr>
            <a:r>
              <a:rPr lang="en-US" sz="1800" dirty="0" smtClean="0">
                <a:latin typeface="Arial" charset="0"/>
              </a:rPr>
              <a:t>QMF_MinMax.txt</a:t>
            </a:r>
          </a:p>
        </p:txBody>
      </p:sp>
      <p:pic>
        <p:nvPicPr>
          <p:cNvPr id="27651" name="Picture 9"/>
          <p:cNvPicPr>
            <a:picLocks noChangeAspect="1" noChangeArrowheads="1"/>
          </p:cNvPicPr>
          <p:nvPr/>
        </p:nvPicPr>
        <p:blipFill>
          <a:blip r:embed="rId2" cstate="print"/>
          <a:srcRect t="13783" r="42523" b="33904"/>
          <a:stretch>
            <a:fillRect/>
          </a:stretch>
        </p:blipFill>
        <p:spPr bwMode="auto">
          <a:xfrm>
            <a:off x="2895600" y="685800"/>
            <a:ext cx="6096000" cy="4295775"/>
          </a:xfrm>
          <a:prstGeom prst="rect">
            <a:avLst/>
          </a:prstGeom>
          <a:noFill/>
          <a:ln w="9525">
            <a:solidFill>
              <a:schemeClr val="tx1"/>
            </a:solidFill>
            <a:miter lim="800000"/>
            <a:headEnd/>
            <a:tailEnd/>
          </a:ln>
          <a:effectLst/>
        </p:spPr>
      </p:pic>
      <p:sp>
        <p:nvSpPr>
          <p:cNvPr id="27652" name="TextBox 1"/>
          <p:cNvSpPr txBox="1">
            <a:spLocks noChangeArrowheads="1"/>
          </p:cNvSpPr>
          <p:nvPr/>
        </p:nvSpPr>
        <p:spPr bwMode="auto">
          <a:xfrm>
            <a:off x="3048000" y="5181600"/>
            <a:ext cx="5867400" cy="923925"/>
          </a:xfrm>
          <a:prstGeom prst="rect">
            <a:avLst/>
          </a:prstGeom>
          <a:noFill/>
          <a:ln w="9525">
            <a:noFill/>
            <a:miter lim="800000"/>
            <a:headEnd/>
            <a:tailEnd/>
          </a:ln>
        </p:spPr>
        <p:txBody>
          <a:bodyPr>
            <a:spAutoFit/>
          </a:bodyPr>
          <a:lstStyle/>
          <a:p>
            <a:r>
              <a:rPr lang="en-US"/>
              <a:t>* This screen shot is of a county that keeps Regular and SN data in separate databases. You will only have one line to fill in if you keep all your data in one database.</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609600"/>
            <a:ext cx="8229600" cy="2209800"/>
          </a:xfrm>
        </p:spPr>
        <p:txBody>
          <a:bodyPr/>
          <a:lstStyle/>
          <a:p>
            <a:pPr eaLnBrk="1" hangingPunct="1"/>
            <a:r>
              <a:rPr lang="en-US" sz="2800" b="1" smtClean="0">
                <a:solidFill>
                  <a:srgbClr val="FF0000"/>
                </a:solidFill>
              </a:rPr>
              <a:t>Non-Driving Time</a:t>
            </a:r>
            <a:r>
              <a:rPr lang="en-US" sz="2800" smtClean="0"/>
              <a:t> should be in minutes per day per bus, not a total time for all your buses.</a:t>
            </a:r>
          </a:p>
          <a:p>
            <a:pPr eaLnBrk="1" hangingPunct="1"/>
            <a:r>
              <a:rPr lang="en-US" sz="2800" smtClean="0"/>
              <a:t>Complete the </a:t>
            </a:r>
            <a:r>
              <a:rPr lang="en-US" sz="2800" b="1" smtClean="0">
                <a:solidFill>
                  <a:srgbClr val="FF0000"/>
                </a:solidFill>
              </a:rPr>
              <a:t>DPI Data</a:t>
            </a:r>
            <a:r>
              <a:rPr lang="en-US" sz="2800" smtClean="0"/>
              <a:t> section using information from your TD2 and TD2R.</a:t>
            </a:r>
          </a:p>
        </p:txBody>
      </p:sp>
      <p:pic>
        <p:nvPicPr>
          <p:cNvPr id="28675" name="Picture 4"/>
          <p:cNvPicPr>
            <a:picLocks noChangeAspect="1" noChangeArrowheads="1"/>
          </p:cNvPicPr>
          <p:nvPr/>
        </p:nvPicPr>
        <p:blipFill>
          <a:blip r:embed="rId2" cstate="print"/>
          <a:srcRect t="12923" r="43146" b="59344"/>
          <a:stretch>
            <a:fillRect/>
          </a:stretch>
        </p:blipFill>
        <p:spPr bwMode="auto">
          <a:xfrm>
            <a:off x="609600" y="2743200"/>
            <a:ext cx="8001000" cy="2822575"/>
          </a:xfrm>
          <a:prstGeom prst="rect">
            <a:avLst/>
          </a:prstGeom>
          <a:noFill/>
          <a:ln w="9525">
            <a:solidFill>
              <a:schemeClr val="tx1"/>
            </a:solid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381000" y="152400"/>
            <a:ext cx="8305800" cy="2514600"/>
          </a:xfrm>
        </p:spPr>
        <p:txBody>
          <a:bodyPr/>
          <a:lstStyle/>
          <a:p>
            <a:pPr marL="660400" indent="-660400" eaLnBrk="1" hangingPunct="1">
              <a:lnSpc>
                <a:spcPct val="80000"/>
              </a:lnSpc>
            </a:pPr>
            <a:r>
              <a:rPr lang="en-US" sz="1800" smtClean="0"/>
              <a:t>Review your percentages (%) at the bottom of the page and….</a:t>
            </a:r>
          </a:p>
          <a:p>
            <a:pPr marL="1409700" lvl="2" indent="-495300" eaLnBrk="1" hangingPunct="1">
              <a:lnSpc>
                <a:spcPct val="80000"/>
              </a:lnSpc>
            </a:pPr>
            <a:r>
              <a:rPr lang="en-US" sz="1400" smtClean="0"/>
              <a:t>If you </a:t>
            </a:r>
            <a:r>
              <a:rPr lang="en-US" sz="1400" b="1" i="1" smtClean="0"/>
              <a:t>are</a:t>
            </a:r>
            <a:r>
              <a:rPr lang="en-US" sz="1400" smtClean="0"/>
              <a:t> satisfied with the results…	</a:t>
            </a:r>
          </a:p>
          <a:p>
            <a:pPr marL="1784350" lvl="3" indent="-412750" eaLnBrk="1" hangingPunct="1">
              <a:lnSpc>
                <a:spcPct val="80000"/>
              </a:lnSpc>
            </a:pPr>
            <a:r>
              <a:rPr lang="en-US" sz="1200" smtClean="0"/>
              <a:t>Click on the buttons: </a:t>
            </a:r>
            <a:r>
              <a:rPr lang="en-US" sz="1200" u="sng" smtClean="0"/>
              <a:t>Print Audit</a:t>
            </a:r>
            <a:r>
              <a:rPr lang="en-US" sz="1200" smtClean="0"/>
              <a:t>, </a:t>
            </a:r>
            <a:r>
              <a:rPr lang="en-US" sz="1200" u="sng" smtClean="0"/>
              <a:t>Write TDTIMS Data File and Save Workbook</a:t>
            </a:r>
            <a:r>
              <a:rPr lang="en-US" sz="1200" smtClean="0"/>
              <a:t> and </a:t>
            </a:r>
            <a:r>
              <a:rPr lang="en-US" sz="1200" u="sng" smtClean="0"/>
              <a:t>Save and Exit</a:t>
            </a:r>
            <a:r>
              <a:rPr lang="en-US" sz="1200" smtClean="0"/>
              <a:t>.</a:t>
            </a:r>
          </a:p>
          <a:p>
            <a:pPr marL="1784350" lvl="3" indent="-412750" eaLnBrk="1" hangingPunct="1">
              <a:lnSpc>
                <a:spcPct val="80000"/>
              </a:lnSpc>
            </a:pPr>
            <a:r>
              <a:rPr lang="en-US" sz="1200" smtClean="0"/>
              <a:t>Review the printed Audit Sheet and Sign it.  </a:t>
            </a:r>
          </a:p>
          <a:p>
            <a:pPr marL="1409700" lvl="2" indent="-495300" eaLnBrk="1" hangingPunct="1">
              <a:lnSpc>
                <a:spcPct val="80000"/>
              </a:lnSpc>
            </a:pPr>
            <a:r>
              <a:rPr lang="en-US" sz="1400" smtClean="0"/>
              <a:t>If you are</a:t>
            </a:r>
            <a:r>
              <a:rPr lang="en-US" sz="1400" b="1" i="1" smtClean="0"/>
              <a:t> not</a:t>
            </a:r>
            <a:r>
              <a:rPr lang="en-US" sz="1400" smtClean="0"/>
              <a:t> satisfied with the results…	</a:t>
            </a:r>
          </a:p>
          <a:p>
            <a:pPr marL="1784350" lvl="3" indent="-412750" eaLnBrk="1" hangingPunct="1">
              <a:lnSpc>
                <a:spcPct val="80000"/>
              </a:lnSpc>
            </a:pPr>
            <a:r>
              <a:rPr lang="en-US" sz="1200" smtClean="0"/>
              <a:t>Click on the</a:t>
            </a:r>
            <a:r>
              <a:rPr lang="en-US" sz="1200" u="sng" smtClean="0"/>
              <a:t> Save and Exit</a:t>
            </a:r>
            <a:r>
              <a:rPr lang="en-US" sz="1200" smtClean="0"/>
              <a:t> button.</a:t>
            </a:r>
          </a:p>
          <a:p>
            <a:pPr marL="1784350" lvl="3" indent="-412750" eaLnBrk="1" hangingPunct="1">
              <a:lnSpc>
                <a:spcPct val="80000"/>
              </a:lnSpc>
            </a:pPr>
            <a:r>
              <a:rPr lang="en-US" sz="1200" smtClean="0"/>
              <a:t>Evaluate and make any corrections in Edulog that may improve your data.</a:t>
            </a:r>
          </a:p>
          <a:p>
            <a:pPr marL="1784350" lvl="3" indent="-412750" eaLnBrk="1" hangingPunct="1">
              <a:lnSpc>
                <a:spcPct val="80000"/>
              </a:lnSpc>
            </a:pPr>
            <a:r>
              <a:rPr lang="en-US" sz="1200" smtClean="0"/>
              <a:t>Repeat steps 2 - 5 of these instructions.</a:t>
            </a:r>
          </a:p>
          <a:p>
            <a:pPr marL="660400" indent="-660400" eaLnBrk="1" hangingPunct="1">
              <a:lnSpc>
                <a:spcPct val="80000"/>
              </a:lnSpc>
            </a:pPr>
            <a:r>
              <a:rPr lang="en-US" sz="1800" smtClean="0"/>
              <a:t>Reopen your workbook, click on </a:t>
            </a:r>
            <a:r>
              <a:rPr lang="en-US" sz="1800" u="sng" smtClean="0"/>
              <a:t>Clear All Data Fields, if you want</a:t>
            </a:r>
            <a:r>
              <a:rPr lang="en-US" sz="1800" smtClean="0"/>
              <a:t> button and re-enter the information asked for under step 8. </a:t>
            </a:r>
          </a:p>
        </p:txBody>
      </p:sp>
      <p:pic>
        <p:nvPicPr>
          <p:cNvPr id="29699" name="Picture 4"/>
          <p:cNvPicPr>
            <a:picLocks noChangeAspect="1" noChangeArrowheads="1"/>
          </p:cNvPicPr>
          <p:nvPr/>
        </p:nvPicPr>
        <p:blipFill>
          <a:blip r:embed="rId2" cstate="print"/>
          <a:srcRect t="14676" r="43146" b="33904"/>
          <a:stretch>
            <a:fillRect/>
          </a:stretch>
        </p:blipFill>
        <p:spPr bwMode="auto">
          <a:xfrm>
            <a:off x="1676400" y="2667000"/>
            <a:ext cx="6019800" cy="3541713"/>
          </a:xfrm>
          <a:prstGeom prst="rect">
            <a:avLst/>
          </a:prstGeom>
          <a:noFill/>
          <a:ln w="9525">
            <a:solidFill>
              <a:schemeClr val="tx1"/>
            </a:solidFill>
            <a:miter lim="800000"/>
            <a:headEnd/>
            <a:tailEnd/>
          </a:ln>
          <a:effectLst/>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TDTIMS Processor</a:t>
            </a:r>
          </a:p>
        </p:txBody>
      </p:sp>
      <p:sp>
        <p:nvSpPr>
          <p:cNvPr id="30723" name="Content Placeholder 2"/>
          <p:cNvSpPr>
            <a:spLocks noGrp="1"/>
          </p:cNvSpPr>
          <p:nvPr>
            <p:ph idx="1"/>
          </p:nvPr>
        </p:nvSpPr>
        <p:spPr/>
        <p:txBody>
          <a:bodyPr/>
          <a:lstStyle/>
          <a:p>
            <a:pPr eaLnBrk="1" hangingPunct="1"/>
            <a:r>
              <a:rPr lang="en-US" sz="2800" smtClean="0"/>
              <a:t>Run the program TDTIMS processor v2011-2012.exe. You will find this at the root of your C: drive.</a:t>
            </a:r>
          </a:p>
          <a:p>
            <a:pPr eaLnBrk="1" hangingPunct="1"/>
            <a:r>
              <a:rPr lang="en-US" sz="2800" smtClean="0"/>
              <a:t>If successful, the processor will create a folder on the C: drive containing the files you need to submit. The folder will be named TDTIMS1112_xxx (where xxx is your LEA #) if you have a SN database it will be TDTIMS1112_xxxSN</a:t>
            </a:r>
          </a:p>
        </p:txBody>
      </p:sp>
      <p:pic>
        <p:nvPicPr>
          <p:cNvPr id="30724" name="Picture 2" descr="C:\Documents and Settings\bds\My Documents\My Pictures\Screenpresso\2011-09-27 09h12_28.png"/>
          <p:cNvPicPr>
            <a:picLocks noChangeAspect="1" noChangeArrowheads="1"/>
          </p:cNvPicPr>
          <p:nvPr/>
        </p:nvPicPr>
        <p:blipFill>
          <a:blip r:embed="rId2" cstate="print"/>
          <a:srcRect/>
          <a:stretch>
            <a:fillRect/>
          </a:stretch>
        </p:blipFill>
        <p:spPr bwMode="auto">
          <a:xfrm>
            <a:off x="2133600" y="3200400"/>
            <a:ext cx="4672013" cy="4286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If you have a separate SN Database</a:t>
            </a:r>
          </a:p>
        </p:txBody>
      </p:sp>
      <p:sp>
        <p:nvSpPr>
          <p:cNvPr id="31747" name="Content Placeholder 2"/>
          <p:cNvSpPr>
            <a:spLocks noGrp="1"/>
          </p:cNvSpPr>
          <p:nvPr>
            <p:ph idx="1"/>
          </p:nvPr>
        </p:nvSpPr>
        <p:spPr/>
        <p:txBody>
          <a:bodyPr/>
          <a:lstStyle/>
          <a:p>
            <a:pPr eaLnBrk="1" hangingPunct="1"/>
            <a:r>
              <a:rPr lang="en-US" smtClean="0"/>
              <a:t>Should you need to submit TDTIMS for an alternate database (such as SN), then you will need to:</a:t>
            </a:r>
          </a:p>
          <a:p>
            <a:pPr lvl="1" eaLnBrk="1" hangingPunct="1"/>
            <a:r>
              <a:rPr lang="en-US" smtClean="0"/>
              <a:t>Run maintenance (step 2 in directions)</a:t>
            </a:r>
          </a:p>
          <a:p>
            <a:pPr lvl="1" eaLnBrk="1" hangingPunct="1"/>
            <a:r>
              <a:rPr lang="en-US" smtClean="0"/>
              <a:t>Run the reports needed for the worksheet (step 3 in directions)</a:t>
            </a:r>
          </a:p>
          <a:p>
            <a:pPr lvl="1" eaLnBrk="1" hangingPunct="1"/>
            <a:r>
              <a:rPr lang="en-US" smtClean="0"/>
              <a:t>Run the TDTIMS Processor for SN</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43000" y="1219200"/>
            <a:ext cx="7772400" cy="990600"/>
          </a:xfrm>
        </p:spPr>
        <p:txBody>
          <a:bodyPr/>
          <a:lstStyle/>
          <a:p>
            <a:pPr eaLnBrk="1" hangingPunct="1"/>
            <a:r>
              <a:rPr lang="en-US" smtClean="0">
                <a:cs typeface="Arial" charset="0"/>
              </a:rPr>
              <a:t>TDTIMS Reporting </a:t>
            </a:r>
            <a:br>
              <a:rPr lang="en-US" smtClean="0">
                <a:cs typeface="Arial" charset="0"/>
              </a:rPr>
            </a:br>
            <a:r>
              <a:rPr lang="en-US" smtClean="0">
                <a:cs typeface="Arial" charset="0"/>
              </a:rPr>
              <a:t/>
            </a:r>
            <a:br>
              <a:rPr lang="en-US" smtClean="0">
                <a:cs typeface="Arial" charset="0"/>
              </a:rPr>
            </a:br>
            <a:endParaRPr lang="en-US" smtClean="0"/>
          </a:p>
        </p:txBody>
      </p:sp>
      <p:sp>
        <p:nvSpPr>
          <p:cNvPr id="6147" name="Rectangle 3"/>
          <p:cNvSpPr>
            <a:spLocks noGrp="1" noChangeArrowheads="1"/>
          </p:cNvSpPr>
          <p:nvPr>
            <p:ph type="body" idx="1"/>
          </p:nvPr>
        </p:nvSpPr>
        <p:spPr/>
        <p:txBody>
          <a:bodyPr/>
          <a:lstStyle/>
          <a:p>
            <a:pPr eaLnBrk="1" hangingPunct="1"/>
            <a:r>
              <a:rPr lang="en-US" smtClean="0">
                <a:cs typeface="Times New Roman" pitchFamily="18" charset="0"/>
              </a:rPr>
              <a:t>Don’t use old instructions that may be in your office. </a:t>
            </a:r>
            <a:r>
              <a:rPr lang="en-US" smtClean="0"/>
              <a:t>Get the newest instructions at </a:t>
            </a:r>
          </a:p>
          <a:p>
            <a:pPr eaLnBrk="1" hangingPunct="1">
              <a:buFont typeface="Wingdings" pitchFamily="2" charset="2"/>
              <a:buNone/>
            </a:pPr>
            <a:r>
              <a:rPr lang="en-US" smtClean="0"/>
              <a:t>	</a:t>
            </a:r>
            <a:r>
              <a:rPr lang="en-US" smtClean="0">
                <a:solidFill>
                  <a:srgbClr val="FF0000"/>
                </a:solidFill>
              </a:rPr>
              <a:t>http://www.ncbussafety.org/TIMS/QRG.html</a:t>
            </a:r>
          </a:p>
          <a:p>
            <a:pPr eaLnBrk="1" hangingPunct="1">
              <a:buFont typeface="Wingdings" pitchFamily="2" charset="2"/>
              <a:buNone/>
            </a:pPr>
            <a:r>
              <a:rPr lang="en-US" smtClean="0">
                <a:cs typeface="Times New Roman" pitchFamily="18" charset="0"/>
              </a:rPr>
              <a:t>#15 – Preparing your data for TDTIMS</a:t>
            </a:r>
          </a:p>
          <a:p>
            <a:pPr eaLnBrk="1" hangingPunct="1">
              <a:buFont typeface="Wingdings" pitchFamily="2" charset="2"/>
              <a:buNone/>
            </a:pPr>
            <a:r>
              <a:rPr lang="en-US" smtClean="0">
                <a:cs typeface="Times New Roman" pitchFamily="18" charset="0"/>
              </a:rPr>
              <a:t>#15a – Instructions for submitting TDTIMS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noFill/>
        </p:spPr>
        <p:txBody>
          <a:bodyPr/>
          <a:lstStyle/>
          <a:p>
            <a:pPr eaLnBrk="1" hangingPunct="1"/>
            <a:r>
              <a:rPr lang="en-US" smtClean="0"/>
              <a:t>Report Submissions</a:t>
            </a:r>
          </a:p>
        </p:txBody>
      </p:sp>
      <p:pic>
        <p:nvPicPr>
          <p:cNvPr id="32771" name="Picture 4" descr="bs00360_"/>
          <p:cNvPicPr>
            <a:picLocks noChangeAspect="1" noChangeArrowheads="1"/>
          </p:cNvPicPr>
          <p:nvPr/>
        </p:nvPicPr>
        <p:blipFill>
          <a:blip r:embed="rId2" cstate="print"/>
          <a:srcRect/>
          <a:stretch>
            <a:fillRect/>
          </a:stretch>
        </p:blipFill>
        <p:spPr bwMode="auto">
          <a:xfrm>
            <a:off x="3200400" y="3429000"/>
            <a:ext cx="3554413" cy="18684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CORE FTP</a:t>
            </a:r>
          </a:p>
        </p:txBody>
      </p:sp>
      <p:sp>
        <p:nvSpPr>
          <p:cNvPr id="33795" name="Rectangle 3"/>
          <p:cNvSpPr>
            <a:spLocks noGrp="1" noChangeArrowheads="1"/>
          </p:cNvSpPr>
          <p:nvPr>
            <p:ph type="body" sz="half" idx="1"/>
          </p:nvPr>
        </p:nvSpPr>
        <p:spPr>
          <a:xfrm>
            <a:off x="809625" y="2214563"/>
            <a:ext cx="7191375" cy="1519237"/>
          </a:xfrm>
        </p:spPr>
        <p:txBody>
          <a:bodyPr/>
          <a:lstStyle/>
          <a:p>
            <a:pPr eaLnBrk="1" hangingPunct="1"/>
            <a:r>
              <a:rPr lang="en-US" sz="2800" b="1" smtClean="0">
                <a:cs typeface="Times New Roman" pitchFamily="18" charset="0"/>
              </a:rPr>
              <a:t>You must use the CORE FTP to transmit your data.</a:t>
            </a:r>
          </a:p>
          <a:p>
            <a:pPr eaLnBrk="1" hangingPunct="1">
              <a:buFont typeface="Wingdings" pitchFamily="2" charset="2"/>
              <a:buNone/>
            </a:pPr>
            <a:endParaRPr lang="en-US" sz="2800" b="1" smtClean="0">
              <a:cs typeface="Times New Roman" pitchFamily="18" charset="0"/>
            </a:endParaRPr>
          </a:p>
        </p:txBody>
      </p:sp>
      <p:graphicFrame>
        <p:nvGraphicFramePr>
          <p:cNvPr id="33796" name="Object 6"/>
          <p:cNvGraphicFramePr>
            <a:graphicFrameLocks noChangeAspect="1"/>
          </p:cNvGraphicFramePr>
          <p:nvPr>
            <p:ph sz="half" idx="2"/>
          </p:nvPr>
        </p:nvGraphicFramePr>
        <p:xfrm>
          <a:off x="3429000" y="3733800"/>
          <a:ext cx="2133600" cy="1303338"/>
        </p:xfrm>
        <a:graphic>
          <a:graphicData uri="http://schemas.openxmlformats.org/presentationml/2006/ole">
            <p:oleObj spid="_x0000_s33796" name="Package" r:id="rId3" imgW="972152" imgH="481263" progId="Package">
              <p:embed/>
            </p:oleObj>
          </a:graphicData>
        </a:graphic>
      </p:graphicFrame>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8" descr="C:\Documents and Settings\bds\My Documents\My Pictures\Screenpresso\2011-09-27 09h59_36.png"/>
          <p:cNvPicPr>
            <a:picLocks noChangeAspect="1" noChangeArrowheads="1"/>
          </p:cNvPicPr>
          <p:nvPr/>
        </p:nvPicPr>
        <p:blipFill>
          <a:blip r:embed="rId2" cstate="print"/>
          <a:srcRect/>
          <a:stretch>
            <a:fillRect/>
          </a:stretch>
        </p:blipFill>
        <p:spPr bwMode="auto">
          <a:xfrm>
            <a:off x="3206750" y="1981200"/>
            <a:ext cx="5892800" cy="4419600"/>
          </a:xfrm>
          <a:prstGeom prst="rect">
            <a:avLst/>
          </a:prstGeom>
          <a:noFill/>
          <a:ln w="9525">
            <a:noFill/>
            <a:miter lim="800000"/>
            <a:headEnd/>
            <a:tailEnd/>
          </a:ln>
        </p:spPr>
      </p:pic>
      <p:sp>
        <p:nvSpPr>
          <p:cNvPr id="34819" name="Rectangle 2"/>
          <p:cNvSpPr>
            <a:spLocks noGrp="1" noChangeArrowheads="1"/>
          </p:cNvSpPr>
          <p:nvPr>
            <p:ph type="title"/>
          </p:nvPr>
        </p:nvSpPr>
        <p:spPr/>
        <p:txBody>
          <a:bodyPr/>
          <a:lstStyle/>
          <a:p>
            <a:pPr eaLnBrk="1" hangingPunct="1"/>
            <a:r>
              <a:rPr lang="en-US" sz="4000" smtClean="0">
                <a:cs typeface="Times New Roman" pitchFamily="18" charset="0"/>
              </a:rPr>
              <a:t>Transferring the Data via CORE FTP</a:t>
            </a:r>
          </a:p>
        </p:txBody>
      </p:sp>
      <p:sp>
        <p:nvSpPr>
          <p:cNvPr id="34820" name="Rectangle 3"/>
          <p:cNvSpPr>
            <a:spLocks noGrp="1" noChangeArrowheads="1"/>
          </p:cNvSpPr>
          <p:nvPr>
            <p:ph type="body" idx="1"/>
          </p:nvPr>
        </p:nvSpPr>
        <p:spPr>
          <a:xfrm>
            <a:off x="533400" y="2057400"/>
            <a:ext cx="2460625" cy="3328988"/>
          </a:xfrm>
        </p:spPr>
        <p:txBody>
          <a:bodyPr/>
          <a:lstStyle/>
          <a:p>
            <a:pPr eaLnBrk="1" hangingPunct="1">
              <a:lnSpc>
                <a:spcPct val="80000"/>
              </a:lnSpc>
            </a:pPr>
            <a:r>
              <a:rPr lang="en-US" sz="2400" smtClean="0"/>
              <a:t>Once the file containing all the reports and data files exist on your computer, open CORE FTP and connect to begin transfer of the data. </a:t>
            </a:r>
          </a:p>
          <a:p>
            <a:pPr eaLnBrk="1" hangingPunct="1">
              <a:lnSpc>
                <a:spcPct val="80000"/>
              </a:lnSpc>
            </a:pPr>
            <a:endParaRPr lang="en-US" sz="2800" smtClean="0"/>
          </a:p>
        </p:txBody>
      </p:sp>
      <p:sp>
        <p:nvSpPr>
          <p:cNvPr id="34821" name="Oval 7"/>
          <p:cNvSpPr>
            <a:spLocks noChangeArrowheads="1"/>
          </p:cNvSpPr>
          <p:nvPr/>
        </p:nvSpPr>
        <p:spPr bwMode="auto">
          <a:xfrm>
            <a:off x="5695950" y="3429000"/>
            <a:ext cx="457200" cy="381000"/>
          </a:xfrm>
          <a:prstGeom prst="ellipse">
            <a:avLst/>
          </a:prstGeom>
          <a:noFill/>
          <a:ln w="38100">
            <a:solidFill>
              <a:srgbClr val="FF0000"/>
            </a:solid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mtClean="0"/>
              <a:t>Transferring the Data via CORE FTP</a:t>
            </a:r>
          </a:p>
        </p:txBody>
      </p:sp>
      <p:sp>
        <p:nvSpPr>
          <p:cNvPr id="35843" name="Content Placeholder 2"/>
          <p:cNvSpPr>
            <a:spLocks noGrp="1"/>
          </p:cNvSpPr>
          <p:nvPr>
            <p:ph idx="1"/>
          </p:nvPr>
        </p:nvSpPr>
        <p:spPr/>
        <p:txBody>
          <a:bodyPr/>
          <a:lstStyle/>
          <a:p>
            <a:pPr eaLnBrk="1" hangingPunct="1"/>
            <a:r>
              <a:rPr lang="en-US" smtClean="0"/>
              <a:t>Once you connect to CORE FTP you will see a TDTIMS folder on the right side of the window. Double click on this window to open it.</a:t>
            </a:r>
          </a:p>
          <a:p>
            <a:pPr eaLnBrk="1" hangingPunct="1"/>
            <a:r>
              <a:rPr lang="en-US" smtClean="0"/>
              <a:t>Then highlight the TDTIMS1112_xxx folder on the left side of the screen and transfer it to the TDTIMS folder on the right side of the screen. </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866" name="Group 3"/>
          <p:cNvGrpSpPr>
            <a:grpSpLocks/>
          </p:cNvGrpSpPr>
          <p:nvPr/>
        </p:nvGrpSpPr>
        <p:grpSpPr bwMode="auto">
          <a:xfrm>
            <a:off x="3733800" y="2895600"/>
            <a:ext cx="5381625" cy="3962400"/>
            <a:chOff x="152400" y="228600"/>
            <a:chExt cx="8839200" cy="6629400"/>
          </a:xfrm>
        </p:grpSpPr>
        <p:pic>
          <p:nvPicPr>
            <p:cNvPr id="36872" name="Picture 2" descr="C:\Documents and Settings\bds\My Documents\My Pictures\Screenpresso\2011-09-27 10h01_53.png"/>
            <p:cNvPicPr>
              <a:picLocks noChangeAspect="1" noChangeArrowheads="1"/>
            </p:cNvPicPr>
            <p:nvPr/>
          </p:nvPicPr>
          <p:blipFill>
            <a:blip r:embed="rId2" cstate="print"/>
            <a:srcRect/>
            <a:stretch>
              <a:fillRect/>
            </a:stretch>
          </p:blipFill>
          <p:spPr bwMode="auto">
            <a:xfrm>
              <a:off x="152400" y="228600"/>
              <a:ext cx="8839200" cy="6629400"/>
            </a:xfrm>
            <a:prstGeom prst="rect">
              <a:avLst/>
            </a:prstGeom>
            <a:noFill/>
            <a:ln w="9525">
              <a:noFill/>
              <a:miter lim="800000"/>
              <a:headEnd/>
              <a:tailEnd/>
            </a:ln>
          </p:spPr>
        </p:pic>
        <p:sp>
          <p:nvSpPr>
            <p:cNvPr id="36873" name="Oval 7"/>
            <p:cNvSpPr>
              <a:spLocks noChangeArrowheads="1"/>
            </p:cNvSpPr>
            <p:nvPr/>
          </p:nvSpPr>
          <p:spPr bwMode="auto">
            <a:xfrm>
              <a:off x="4076700" y="2514600"/>
              <a:ext cx="457200" cy="381000"/>
            </a:xfrm>
            <a:prstGeom prst="ellipse">
              <a:avLst/>
            </a:prstGeom>
            <a:noFill/>
            <a:ln w="38100">
              <a:solidFill>
                <a:srgbClr val="FF0000"/>
              </a:solidFill>
              <a:miter lim="800000"/>
              <a:headEnd/>
              <a:tailEnd/>
            </a:ln>
            <a:effectLst/>
          </p:spPr>
          <p:txBody>
            <a:bodyPr wrap="none" anchor="ctr"/>
            <a:lstStyle/>
            <a:p>
              <a:endParaRPr lang="en-US"/>
            </a:p>
          </p:txBody>
        </p:sp>
        <p:sp>
          <p:nvSpPr>
            <p:cNvPr id="36874" name="Oval 7"/>
            <p:cNvSpPr>
              <a:spLocks noChangeArrowheads="1"/>
            </p:cNvSpPr>
            <p:nvPr/>
          </p:nvSpPr>
          <p:spPr bwMode="auto">
            <a:xfrm>
              <a:off x="6324600" y="2505075"/>
              <a:ext cx="1371600" cy="381000"/>
            </a:xfrm>
            <a:prstGeom prst="ellipse">
              <a:avLst/>
            </a:prstGeom>
            <a:noFill/>
            <a:ln w="38100">
              <a:solidFill>
                <a:srgbClr val="FF0000"/>
              </a:solidFill>
              <a:miter lim="800000"/>
              <a:headEnd/>
              <a:tailEnd/>
            </a:ln>
            <a:effectLst/>
          </p:spPr>
          <p:txBody>
            <a:bodyPr wrap="none" anchor="ctr"/>
            <a:lstStyle/>
            <a:p>
              <a:endParaRPr lang="en-US"/>
            </a:p>
          </p:txBody>
        </p:sp>
      </p:grpSp>
      <p:pic>
        <p:nvPicPr>
          <p:cNvPr id="36867" name="Picture 3" descr="C:\Documents and Settings\bds\My Documents\My Pictures\Screenpresso\2011-09-27 10h03_12.png"/>
          <p:cNvPicPr>
            <a:picLocks noChangeAspect="1" noChangeArrowheads="1"/>
          </p:cNvPicPr>
          <p:nvPr/>
        </p:nvPicPr>
        <p:blipFill>
          <a:blip r:embed="rId3" cstate="print"/>
          <a:srcRect/>
          <a:stretch>
            <a:fillRect/>
          </a:stretch>
        </p:blipFill>
        <p:spPr bwMode="auto">
          <a:xfrm>
            <a:off x="23813" y="52388"/>
            <a:ext cx="7034212" cy="2690812"/>
          </a:xfrm>
          <a:prstGeom prst="rect">
            <a:avLst/>
          </a:prstGeom>
          <a:noFill/>
          <a:ln w="9525">
            <a:noFill/>
            <a:miter lim="800000"/>
            <a:headEnd/>
            <a:tailEnd/>
          </a:ln>
        </p:spPr>
      </p:pic>
      <p:sp>
        <p:nvSpPr>
          <p:cNvPr id="36868" name="TextBox 6"/>
          <p:cNvSpPr txBox="1">
            <a:spLocks noChangeArrowheads="1"/>
          </p:cNvSpPr>
          <p:nvPr/>
        </p:nvSpPr>
        <p:spPr bwMode="auto">
          <a:xfrm>
            <a:off x="7239000" y="609600"/>
            <a:ext cx="1600200" cy="923925"/>
          </a:xfrm>
          <a:prstGeom prst="rect">
            <a:avLst/>
          </a:prstGeom>
          <a:noFill/>
          <a:ln w="9525">
            <a:noFill/>
            <a:miter lim="800000"/>
            <a:headEnd/>
            <a:tailEnd/>
          </a:ln>
        </p:spPr>
        <p:txBody>
          <a:bodyPr>
            <a:spAutoFit/>
          </a:bodyPr>
          <a:lstStyle/>
          <a:p>
            <a:r>
              <a:rPr lang="en-US"/>
              <a:t>Double click on this folder to open it.</a:t>
            </a:r>
          </a:p>
        </p:txBody>
      </p:sp>
      <p:cxnSp>
        <p:nvCxnSpPr>
          <p:cNvPr id="36869" name="Straight Arrow Connector 10"/>
          <p:cNvCxnSpPr>
            <a:cxnSpLocks noChangeShapeType="1"/>
            <a:stCxn id="36868" idx="1"/>
          </p:cNvCxnSpPr>
          <p:nvPr/>
        </p:nvCxnSpPr>
        <p:spPr bwMode="auto">
          <a:xfrm flipH="1">
            <a:off x="4267200" y="1071563"/>
            <a:ext cx="2971800" cy="909637"/>
          </a:xfrm>
          <a:prstGeom prst="straightConnector1">
            <a:avLst/>
          </a:prstGeom>
          <a:noFill/>
          <a:ln w="57150" algn="ctr">
            <a:solidFill>
              <a:srgbClr val="FF0000"/>
            </a:solidFill>
            <a:miter lim="800000"/>
            <a:headEnd/>
            <a:tailEnd type="arrow" w="med" len="med"/>
          </a:ln>
          <a:effectLst/>
        </p:spPr>
      </p:cxnSp>
      <p:sp>
        <p:nvSpPr>
          <p:cNvPr id="36870" name="TextBox 11"/>
          <p:cNvSpPr txBox="1">
            <a:spLocks noChangeArrowheads="1"/>
          </p:cNvSpPr>
          <p:nvPr/>
        </p:nvSpPr>
        <p:spPr bwMode="auto">
          <a:xfrm>
            <a:off x="720725" y="2789238"/>
            <a:ext cx="2819400" cy="646112"/>
          </a:xfrm>
          <a:prstGeom prst="rect">
            <a:avLst/>
          </a:prstGeom>
          <a:noFill/>
          <a:ln w="9525">
            <a:noFill/>
            <a:miter lim="800000"/>
            <a:headEnd/>
            <a:tailEnd/>
          </a:ln>
        </p:spPr>
        <p:txBody>
          <a:bodyPr>
            <a:spAutoFit/>
          </a:bodyPr>
          <a:lstStyle/>
          <a:p>
            <a:r>
              <a:rPr lang="en-US"/>
              <a:t>You may have one or two folders to transfer over. </a:t>
            </a:r>
          </a:p>
        </p:txBody>
      </p:sp>
      <p:cxnSp>
        <p:nvCxnSpPr>
          <p:cNvPr id="36871" name="Straight Arrow Connector 13"/>
          <p:cNvCxnSpPr>
            <a:cxnSpLocks noChangeShapeType="1"/>
          </p:cNvCxnSpPr>
          <p:nvPr/>
        </p:nvCxnSpPr>
        <p:spPr bwMode="auto">
          <a:xfrm flipH="1" flipV="1">
            <a:off x="990600" y="2133600"/>
            <a:ext cx="685800" cy="655638"/>
          </a:xfrm>
          <a:prstGeom prst="straightConnector1">
            <a:avLst/>
          </a:prstGeom>
          <a:noFill/>
          <a:ln w="57150" algn="ctr">
            <a:solidFill>
              <a:srgbClr val="FF0000"/>
            </a:solidFill>
            <a:miter lim="800000"/>
            <a:headEnd/>
            <a:tailEnd type="arrow" w="med" len="med"/>
          </a:ln>
          <a:effectLst/>
        </p:spPr>
      </p:cxn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Submit you Reports</a:t>
            </a:r>
          </a:p>
        </p:txBody>
      </p:sp>
      <p:sp>
        <p:nvSpPr>
          <p:cNvPr id="37891" name="Rectangle 3"/>
          <p:cNvSpPr>
            <a:spLocks noGrp="1" noChangeArrowheads="1"/>
          </p:cNvSpPr>
          <p:nvPr>
            <p:ph type="body" idx="1"/>
          </p:nvPr>
        </p:nvSpPr>
        <p:spPr/>
        <p:txBody>
          <a:bodyPr/>
          <a:lstStyle/>
          <a:p>
            <a:pPr eaLnBrk="1" hangingPunct="1"/>
            <a:r>
              <a:rPr lang="en-US" sz="2800" smtClean="0"/>
              <a:t>Sign and fax the audit sheet to your Project Leader (ITRE: 919-515-7924 or UNCC: 704-687-3178)</a:t>
            </a:r>
          </a:p>
          <a:p>
            <a:pPr eaLnBrk="1" hangingPunct="1"/>
            <a:r>
              <a:rPr lang="en-US" sz="2800" smtClean="0"/>
              <a:t>Mail the original, signed audit sheet to Derek Graham, 6319 Mail Service Center, Raleigh, NC 27699-6319</a:t>
            </a:r>
          </a:p>
          <a:p>
            <a:pPr eaLnBrk="1" hangingPunct="1"/>
            <a:r>
              <a:rPr lang="en-US" sz="2800" smtClean="0"/>
              <a:t>Once you have uploaded your reports to the CoreFTP site, please notify your project leaders via email.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Any Questions? </a:t>
            </a:r>
          </a:p>
        </p:txBody>
      </p:sp>
      <p:pic>
        <p:nvPicPr>
          <p:cNvPr id="38915" name="Picture 5" descr="MMj02362400000[1]"/>
          <p:cNvPicPr>
            <a:picLocks noChangeAspect="1" noChangeArrowheads="1" noCrop="1"/>
          </p:cNvPicPr>
          <p:nvPr/>
        </p:nvPicPr>
        <p:blipFill>
          <a:blip r:embed="rId2" cstate="print"/>
          <a:srcRect/>
          <a:stretch>
            <a:fillRect/>
          </a:stretch>
        </p:blipFill>
        <p:spPr bwMode="auto">
          <a:xfrm rot="-1534344">
            <a:off x="1582738" y="3427413"/>
            <a:ext cx="746125" cy="914400"/>
          </a:xfrm>
          <a:prstGeom prst="rect">
            <a:avLst/>
          </a:prstGeom>
          <a:noFill/>
          <a:ln w="9525">
            <a:noFill/>
            <a:miter lim="800000"/>
            <a:headEnd/>
            <a:tailEnd/>
          </a:ln>
        </p:spPr>
      </p:pic>
      <p:pic>
        <p:nvPicPr>
          <p:cNvPr id="38916" name="Picture 6" descr="MMj02362400000[1]"/>
          <p:cNvPicPr>
            <a:picLocks noChangeAspect="1" noChangeArrowheads="1" noCrop="1"/>
          </p:cNvPicPr>
          <p:nvPr/>
        </p:nvPicPr>
        <p:blipFill>
          <a:blip r:embed="rId2" cstate="print"/>
          <a:srcRect/>
          <a:stretch>
            <a:fillRect/>
          </a:stretch>
        </p:blipFill>
        <p:spPr bwMode="auto">
          <a:xfrm rot="-1244496">
            <a:off x="6189663" y="5143500"/>
            <a:ext cx="746125" cy="914400"/>
          </a:xfrm>
          <a:prstGeom prst="rect">
            <a:avLst/>
          </a:prstGeom>
          <a:noFill/>
          <a:ln w="9525">
            <a:noFill/>
            <a:miter lim="800000"/>
            <a:headEnd/>
            <a:tailEnd/>
          </a:ln>
        </p:spPr>
      </p:pic>
      <p:pic>
        <p:nvPicPr>
          <p:cNvPr id="38917" name="Picture 7" descr="MMj02362400000[1]"/>
          <p:cNvPicPr>
            <a:picLocks noGrp="1" noChangeAspect="1" noChangeArrowheads="1" noCrop="1"/>
          </p:cNvPicPr>
          <p:nvPr>
            <p:ph type="body" idx="1"/>
          </p:nvPr>
        </p:nvPicPr>
        <p:blipFill>
          <a:blip r:embed="rId2" cstate="print"/>
          <a:srcRect/>
          <a:stretch>
            <a:fillRect/>
          </a:stretch>
        </p:blipFill>
        <p:spPr>
          <a:xfrm rot="2132260">
            <a:off x="1016000" y="5002213"/>
            <a:ext cx="746125" cy="914400"/>
          </a:xfrm>
          <a:noFill/>
        </p:spPr>
      </p:pic>
      <p:pic>
        <p:nvPicPr>
          <p:cNvPr id="38918" name="Picture 9" descr="MMj02362400000[1]"/>
          <p:cNvPicPr>
            <a:picLocks noChangeAspect="1" noChangeArrowheads="1" noCrop="1"/>
          </p:cNvPicPr>
          <p:nvPr/>
        </p:nvPicPr>
        <p:blipFill>
          <a:blip r:embed="rId2" cstate="print"/>
          <a:srcRect/>
          <a:stretch>
            <a:fillRect/>
          </a:stretch>
        </p:blipFill>
        <p:spPr bwMode="auto">
          <a:xfrm rot="1713577">
            <a:off x="2286000" y="1905000"/>
            <a:ext cx="622300" cy="762000"/>
          </a:xfrm>
          <a:prstGeom prst="rect">
            <a:avLst/>
          </a:prstGeom>
          <a:noFill/>
          <a:ln w="9525">
            <a:noFill/>
            <a:miter lim="800000"/>
            <a:headEnd/>
            <a:tailEnd/>
          </a:ln>
        </p:spPr>
      </p:pic>
      <p:pic>
        <p:nvPicPr>
          <p:cNvPr id="38919" name="Picture 10" descr="MMj02362400000[1]"/>
          <p:cNvPicPr>
            <a:picLocks noChangeAspect="1" noChangeArrowheads="1" noCrop="1"/>
          </p:cNvPicPr>
          <p:nvPr/>
        </p:nvPicPr>
        <p:blipFill>
          <a:blip r:embed="rId2" cstate="print"/>
          <a:srcRect/>
          <a:stretch>
            <a:fillRect/>
          </a:stretch>
        </p:blipFill>
        <p:spPr bwMode="auto">
          <a:xfrm rot="1704486">
            <a:off x="7869238" y="2463800"/>
            <a:ext cx="622300" cy="762000"/>
          </a:xfrm>
          <a:prstGeom prst="rect">
            <a:avLst/>
          </a:prstGeom>
          <a:noFill/>
          <a:ln w="9525">
            <a:noFill/>
            <a:miter lim="800000"/>
            <a:headEnd/>
            <a:tailEnd/>
          </a:ln>
        </p:spPr>
      </p:pic>
      <p:pic>
        <p:nvPicPr>
          <p:cNvPr id="38920" name="Picture 11" descr="MMj02362400000[1]"/>
          <p:cNvPicPr>
            <a:picLocks noChangeAspect="1" noChangeArrowheads="1" noCrop="1"/>
          </p:cNvPicPr>
          <p:nvPr/>
        </p:nvPicPr>
        <p:blipFill>
          <a:blip r:embed="rId2" cstate="print"/>
          <a:srcRect/>
          <a:stretch>
            <a:fillRect/>
          </a:stretch>
        </p:blipFill>
        <p:spPr bwMode="auto">
          <a:xfrm>
            <a:off x="7620000" y="4191000"/>
            <a:ext cx="622300" cy="762000"/>
          </a:xfrm>
          <a:prstGeom prst="rect">
            <a:avLst/>
          </a:prstGeom>
          <a:noFill/>
          <a:ln w="9525">
            <a:noFill/>
            <a:miter lim="800000"/>
            <a:headEnd/>
            <a:tailEnd/>
          </a:ln>
        </p:spPr>
      </p:pic>
      <p:pic>
        <p:nvPicPr>
          <p:cNvPr id="38921" name="Picture 12" descr="MMj02362400000[1]"/>
          <p:cNvPicPr>
            <a:picLocks noChangeAspect="1" noChangeArrowheads="1" noCrop="1"/>
          </p:cNvPicPr>
          <p:nvPr/>
        </p:nvPicPr>
        <p:blipFill>
          <a:blip r:embed="rId2" cstate="print"/>
          <a:srcRect/>
          <a:stretch>
            <a:fillRect/>
          </a:stretch>
        </p:blipFill>
        <p:spPr bwMode="auto">
          <a:xfrm rot="-805310">
            <a:off x="858838" y="1919288"/>
            <a:ext cx="622300" cy="762000"/>
          </a:xfrm>
          <a:prstGeom prst="rect">
            <a:avLst/>
          </a:prstGeom>
          <a:noFill/>
          <a:ln w="9525">
            <a:noFill/>
            <a:miter lim="800000"/>
            <a:headEnd/>
            <a:tailEnd/>
          </a:ln>
        </p:spPr>
      </p:pic>
      <p:pic>
        <p:nvPicPr>
          <p:cNvPr id="38922" name="Picture 13" descr="questions mark"/>
          <p:cNvPicPr>
            <a:picLocks noChangeAspect="1" noChangeArrowheads="1"/>
          </p:cNvPicPr>
          <p:nvPr/>
        </p:nvPicPr>
        <p:blipFill>
          <a:blip r:embed="rId3" cstate="print"/>
          <a:srcRect t="6242" b="8452"/>
          <a:stretch>
            <a:fillRect/>
          </a:stretch>
        </p:blipFill>
        <p:spPr bwMode="auto">
          <a:xfrm>
            <a:off x="3124200" y="2667000"/>
            <a:ext cx="2438400" cy="3124200"/>
          </a:xfrm>
          <a:prstGeom prst="rect">
            <a:avLst/>
          </a:prstGeom>
          <a:noFill/>
          <a:ln w="9525">
            <a:noFill/>
            <a:miter lim="800000"/>
            <a:headEnd/>
            <a:tailEnd/>
          </a:ln>
        </p:spPr>
      </p:pic>
      <p:pic>
        <p:nvPicPr>
          <p:cNvPr id="38923" name="Picture 14" descr="MMj02362400000[1]"/>
          <p:cNvPicPr>
            <a:picLocks noChangeAspect="1" noChangeArrowheads="1" noCrop="1"/>
          </p:cNvPicPr>
          <p:nvPr/>
        </p:nvPicPr>
        <p:blipFill>
          <a:blip r:embed="rId2" cstate="print"/>
          <a:srcRect/>
          <a:stretch>
            <a:fillRect/>
          </a:stretch>
        </p:blipFill>
        <p:spPr bwMode="auto">
          <a:xfrm rot="-592764">
            <a:off x="6256338" y="2581275"/>
            <a:ext cx="560387" cy="685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6413" y="762000"/>
            <a:ext cx="8637587" cy="762000"/>
          </a:xfrm>
        </p:spPr>
        <p:txBody>
          <a:bodyPr/>
          <a:lstStyle/>
          <a:p>
            <a:pPr eaLnBrk="1" hangingPunct="1"/>
            <a:r>
              <a:rPr lang="en-US" smtClean="0"/>
              <a:t>Check Your Data</a:t>
            </a:r>
          </a:p>
        </p:txBody>
      </p:sp>
      <p:sp>
        <p:nvSpPr>
          <p:cNvPr id="7171" name="Rectangle 3"/>
          <p:cNvSpPr>
            <a:spLocks noGrp="1" noChangeArrowheads="1"/>
          </p:cNvSpPr>
          <p:nvPr>
            <p:ph type="body" idx="1"/>
          </p:nvPr>
        </p:nvSpPr>
        <p:spPr/>
        <p:txBody>
          <a:bodyPr/>
          <a:lstStyle/>
          <a:p>
            <a:pPr eaLnBrk="1" hangingPunct="1"/>
            <a:r>
              <a:rPr lang="en-US" dirty="0" smtClean="0"/>
              <a:t>You should review your data the same way we will. </a:t>
            </a:r>
          </a:p>
          <a:p>
            <a:pPr eaLnBrk="1" hangingPunct="1"/>
            <a:r>
              <a:rPr lang="en-US" dirty="0" smtClean="0"/>
              <a:t>If we get data from you that doesn’t meet the minimum for the funding formula, we assume you know it doesn’t, and won’t be surprised that you get a letter indicating that fact.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l" eaLnBrk="1" hangingPunct="1"/>
            <a:r>
              <a:rPr lang="en-US" smtClean="0"/>
              <a:t>TDTIMS </a:t>
            </a:r>
            <a:br>
              <a:rPr lang="en-US" smtClean="0"/>
            </a:br>
            <a:r>
              <a:rPr lang="en-US" smtClean="0"/>
              <a:t>		Potential Problems</a:t>
            </a:r>
          </a:p>
        </p:txBody>
      </p:sp>
      <p:sp>
        <p:nvSpPr>
          <p:cNvPr id="8195" name="Rectangle 3"/>
          <p:cNvSpPr>
            <a:spLocks noGrp="1" noChangeArrowheads="1"/>
          </p:cNvSpPr>
          <p:nvPr>
            <p:ph type="body" idx="1"/>
          </p:nvPr>
        </p:nvSpPr>
        <p:spPr>
          <a:xfrm>
            <a:off x="914400" y="2514600"/>
            <a:ext cx="7958138" cy="3195638"/>
          </a:xfrm>
        </p:spPr>
        <p:txBody>
          <a:bodyPr/>
          <a:lstStyle/>
          <a:p>
            <a:pPr eaLnBrk="1" hangingPunct="1"/>
            <a:r>
              <a:rPr lang="en-US" smtClean="0"/>
              <a:t>If your data does not meet 90% of TD2/TD2R figures for the November reporting a December submission is required.</a:t>
            </a:r>
          </a:p>
          <a:p>
            <a:pPr lvl="1" eaLnBrk="1" hangingPunct="1"/>
            <a:r>
              <a:rPr lang="en-US" smtClean="0"/>
              <a:t>Due by December 16</a:t>
            </a:r>
            <a:r>
              <a:rPr lang="en-US" baseline="30000" smtClean="0"/>
              <a:t>th</a:t>
            </a:r>
            <a:r>
              <a:rPr lang="en-US" smtClean="0"/>
              <a:t>, 2011 </a:t>
            </a:r>
          </a:p>
          <a:p>
            <a:pPr lvl="1" eaLnBrk="1" hangingPunct="1"/>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93900" y="628650"/>
            <a:ext cx="6311900" cy="895350"/>
          </a:xfrm>
        </p:spPr>
        <p:txBody>
          <a:bodyPr/>
          <a:lstStyle/>
          <a:p>
            <a:pPr algn="just">
              <a:lnSpc>
                <a:spcPct val="120000"/>
              </a:lnSpc>
              <a:spcBef>
                <a:spcPct val="50000"/>
              </a:spcBef>
            </a:pPr>
            <a:r>
              <a:rPr lang="en-US" smtClean="0"/>
              <a:t>Transported Students </a:t>
            </a:r>
          </a:p>
        </p:txBody>
      </p:sp>
      <p:sp>
        <p:nvSpPr>
          <p:cNvPr id="9219" name="Rectangle 3"/>
          <p:cNvSpPr>
            <a:spLocks noGrp="1" noChangeArrowheads="1"/>
          </p:cNvSpPr>
          <p:nvPr>
            <p:ph type="body" idx="1"/>
          </p:nvPr>
        </p:nvSpPr>
        <p:spPr/>
        <p:txBody>
          <a:bodyPr/>
          <a:lstStyle/>
          <a:p>
            <a:pPr>
              <a:lnSpc>
                <a:spcPct val="120000"/>
              </a:lnSpc>
              <a:spcBef>
                <a:spcPct val="50000"/>
              </a:spcBef>
            </a:pPr>
            <a:r>
              <a:rPr lang="en-US" sz="2800" smtClean="0"/>
              <a:t>To be considered VALID transported students for TDTIMS they must meet the following criteria: </a:t>
            </a:r>
          </a:p>
          <a:p>
            <a:pPr lvl="1">
              <a:lnSpc>
                <a:spcPct val="120000"/>
              </a:lnSpc>
              <a:spcBef>
                <a:spcPct val="50000"/>
              </a:spcBef>
            </a:pPr>
            <a:r>
              <a:rPr lang="en-US" sz="2400" smtClean="0"/>
              <a:t>They must be ‘located’ ~ To ensure accurate locations, as a part of the UPSTU process, ADSCAN should have been run to locate the students</a:t>
            </a:r>
          </a:p>
          <a:p>
            <a:pPr lvl="2" algn="just">
              <a:lnSpc>
                <a:spcPct val="120000"/>
              </a:lnSpc>
              <a:spcBef>
                <a:spcPct val="50000"/>
              </a:spcBef>
            </a:pPr>
            <a:r>
              <a:rPr lang="en-US" sz="2000" smtClean="0"/>
              <a:t>Review and fix as many problems as possible on your ADSCAN error report (report is generated and located in the EMU error files as ADSCAN.ERR.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762000"/>
            <a:ext cx="7924800" cy="762000"/>
          </a:xfrm>
        </p:spPr>
        <p:txBody>
          <a:bodyPr/>
          <a:lstStyle/>
          <a:p>
            <a:pPr eaLnBrk="1" hangingPunct="1"/>
            <a:r>
              <a:rPr lang="en-US" smtClean="0"/>
              <a:t>Transported Students</a:t>
            </a:r>
          </a:p>
        </p:txBody>
      </p:sp>
      <p:sp>
        <p:nvSpPr>
          <p:cNvPr id="10243" name="Rectangle 3"/>
          <p:cNvSpPr>
            <a:spLocks noGrp="1" noChangeArrowheads="1"/>
          </p:cNvSpPr>
          <p:nvPr>
            <p:ph type="body" idx="1"/>
          </p:nvPr>
        </p:nvSpPr>
        <p:spPr>
          <a:xfrm>
            <a:off x="304800" y="2209800"/>
            <a:ext cx="8305800" cy="4343400"/>
          </a:xfrm>
        </p:spPr>
        <p:txBody>
          <a:bodyPr/>
          <a:lstStyle/>
          <a:p>
            <a:pPr lvl="1">
              <a:lnSpc>
                <a:spcPct val="120000"/>
              </a:lnSpc>
              <a:spcBef>
                <a:spcPct val="50000"/>
              </a:spcBef>
            </a:pPr>
            <a:r>
              <a:rPr lang="en-US" dirty="0" smtClean="0"/>
              <a:t>They must be assigned to an AM or PM stop ~ stops need to be on runs and the runs need to be on a route. </a:t>
            </a:r>
          </a:p>
          <a:p>
            <a:pPr lvl="2">
              <a:lnSpc>
                <a:spcPct val="120000"/>
              </a:lnSpc>
              <a:spcBef>
                <a:spcPct val="50000"/>
              </a:spcBef>
            </a:pPr>
            <a:r>
              <a:rPr lang="en-US" dirty="0" smtClean="0"/>
              <a:t>Failure for the stop to be fully assigned all the way to the route level will cause the student to not be considered ‘valid’. </a:t>
            </a:r>
          </a:p>
          <a:p>
            <a:pPr lvl="2">
              <a:lnSpc>
                <a:spcPct val="120000"/>
              </a:lnSpc>
              <a:spcBef>
                <a:spcPct val="50000"/>
              </a:spcBef>
            </a:pPr>
            <a:r>
              <a:rPr lang="en-US" dirty="0" smtClean="0"/>
              <a:t>* </a:t>
            </a:r>
            <a:r>
              <a:rPr lang="en-US" b="1" u="sng" dirty="0" smtClean="0"/>
              <a:t>This is the most important piece of TIMS Data when it comes to calculating annual funding for LEAs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914400"/>
            <a:ext cx="7308850" cy="762000"/>
          </a:xfrm>
        </p:spPr>
        <p:txBody>
          <a:bodyPr/>
          <a:lstStyle/>
          <a:p>
            <a:pPr eaLnBrk="1" hangingPunct="1"/>
            <a:r>
              <a:rPr lang="en-US" smtClean="0"/>
              <a:t>Total Miles</a:t>
            </a:r>
          </a:p>
        </p:txBody>
      </p:sp>
      <p:sp>
        <p:nvSpPr>
          <p:cNvPr id="11267" name="Rectangle 3"/>
          <p:cNvSpPr>
            <a:spLocks noGrp="1" noChangeArrowheads="1"/>
          </p:cNvSpPr>
          <p:nvPr>
            <p:ph type="body" idx="1"/>
          </p:nvPr>
        </p:nvSpPr>
        <p:spPr>
          <a:xfrm>
            <a:off x="809625" y="2501900"/>
            <a:ext cx="7958138" cy="3594100"/>
          </a:xfrm>
        </p:spPr>
        <p:txBody>
          <a:bodyPr/>
          <a:lstStyle/>
          <a:p>
            <a:pPr eaLnBrk="1" hangingPunct="1"/>
            <a:r>
              <a:rPr lang="en-US" smtClean="0"/>
              <a:t>In addition to student data, TDTIMS calculates total bus miles.</a:t>
            </a:r>
          </a:p>
          <a:p>
            <a:pPr eaLnBrk="1" hangingPunct="1"/>
            <a:r>
              <a:rPr lang="en-US" smtClean="0"/>
              <a:t>These figures can be extremely accurate if TIMS data matches your actual operation.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914400"/>
            <a:ext cx="7308850" cy="762000"/>
          </a:xfrm>
        </p:spPr>
        <p:txBody>
          <a:bodyPr/>
          <a:lstStyle/>
          <a:p>
            <a:pPr eaLnBrk="1" hangingPunct="1"/>
            <a:r>
              <a:rPr lang="en-US" dirty="0" smtClean="0"/>
              <a:t>Driver Hours</a:t>
            </a:r>
          </a:p>
        </p:txBody>
      </p:sp>
      <p:sp>
        <p:nvSpPr>
          <p:cNvPr id="11267" name="Rectangle 3"/>
          <p:cNvSpPr>
            <a:spLocks noGrp="1" noChangeArrowheads="1"/>
          </p:cNvSpPr>
          <p:nvPr>
            <p:ph type="body" idx="1"/>
          </p:nvPr>
        </p:nvSpPr>
        <p:spPr>
          <a:xfrm>
            <a:off x="809625" y="2057400"/>
            <a:ext cx="7958138" cy="4038600"/>
          </a:xfrm>
        </p:spPr>
        <p:txBody>
          <a:bodyPr/>
          <a:lstStyle/>
          <a:p>
            <a:pPr eaLnBrk="1" hangingPunct="1"/>
            <a:r>
              <a:rPr lang="en-US" dirty="0" smtClean="0"/>
              <a:t>In addition to student and mileage data, TDTIMS calculates total driver hours.</a:t>
            </a:r>
          </a:p>
          <a:p>
            <a:pPr eaLnBrk="1" hangingPunct="1"/>
            <a:r>
              <a:rPr lang="en-US" dirty="0" smtClean="0"/>
              <a:t>These figures can be extremely accurate if TIMS is used correctly.</a:t>
            </a:r>
          </a:p>
          <a:p>
            <a:pPr eaLnBrk="1" hangingPunct="1"/>
            <a:r>
              <a:rPr lang="en-US" dirty="0" smtClean="0"/>
              <a:t>*This comparison typically gives LEAs the most difficulty as it requires considerable detail to </a:t>
            </a:r>
            <a:r>
              <a:rPr lang="en-US" b="1" u="sng" dirty="0" smtClean="0"/>
              <a:t>ensure projected driving times are equivalent to payroll hours</a:t>
            </a:r>
            <a:r>
              <a:rPr lang="en-US" dirty="0" smtClean="0"/>
              <a:t>.</a:t>
            </a:r>
          </a:p>
          <a:p>
            <a:pPr eaLnBrk="1" hangingPunct="1">
              <a:buNone/>
            </a:pP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4466</TotalTime>
  <Words>1915</Words>
  <Application>Microsoft Office PowerPoint</Application>
  <PresentationFormat>On-screen Show (4:3)</PresentationFormat>
  <Paragraphs>167</Paragraphs>
  <Slides>36</Slides>
  <Notes>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39" baseType="lpstr">
      <vt:lpstr>Straight Edge</vt:lpstr>
      <vt:lpstr>Default Design</vt:lpstr>
      <vt:lpstr>Package</vt:lpstr>
      <vt:lpstr>Slide 1</vt:lpstr>
      <vt:lpstr>TDTIMS</vt:lpstr>
      <vt:lpstr>TDTIMS Reporting   </vt:lpstr>
      <vt:lpstr>Check Your Data</vt:lpstr>
      <vt:lpstr>TDTIMS    Potential Problems</vt:lpstr>
      <vt:lpstr>Transported Students </vt:lpstr>
      <vt:lpstr>Transported Students</vt:lpstr>
      <vt:lpstr>Total Miles</vt:lpstr>
      <vt:lpstr>Driver Hours</vt:lpstr>
      <vt:lpstr>Total Number of Buses</vt:lpstr>
      <vt:lpstr>Reports that will be due 2011/2012</vt:lpstr>
      <vt:lpstr>.DBF files that will be due 2011/2012</vt:lpstr>
      <vt:lpstr>What If… Your Data is NOT Ready by Nov 1st</vt:lpstr>
      <vt:lpstr>Don’t be late…</vt:lpstr>
      <vt:lpstr>PREPARING YOUR   TIMS DATA  </vt:lpstr>
      <vt:lpstr>Steps for Preprocessing </vt:lpstr>
      <vt:lpstr>Audit your Data </vt:lpstr>
      <vt:lpstr>Diagnostic Reports will help</vt:lpstr>
      <vt:lpstr>Hints for preparing your data…</vt:lpstr>
      <vt:lpstr>Filling in the  TDTIMS EXCEL form</vt:lpstr>
      <vt:lpstr>TDTIMS</vt:lpstr>
      <vt:lpstr>Complete the Excel Workbook</vt:lpstr>
      <vt:lpstr>Slide 23</vt:lpstr>
      <vt:lpstr>Slide 24</vt:lpstr>
      <vt:lpstr>Slide 25</vt:lpstr>
      <vt:lpstr>Slide 26</vt:lpstr>
      <vt:lpstr>Slide 27</vt:lpstr>
      <vt:lpstr>TDTIMS Processor</vt:lpstr>
      <vt:lpstr>If you have a separate SN Database</vt:lpstr>
      <vt:lpstr>Report Submissions</vt:lpstr>
      <vt:lpstr>CORE FTP</vt:lpstr>
      <vt:lpstr>Transferring the Data via CORE FTP</vt:lpstr>
      <vt:lpstr>Transferring the Data via CORE FTP</vt:lpstr>
      <vt:lpstr>Slide 34</vt:lpstr>
      <vt:lpstr>Submit you Reports</vt:lpstr>
      <vt:lpstr>Any Questions? </vt:lpstr>
    </vt:vector>
  </TitlesOfParts>
  <Company>UNC-Charlotte Urban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Technical Services</dc:creator>
  <cp:lastModifiedBy>khart12</cp:lastModifiedBy>
  <cp:revision>118</cp:revision>
  <dcterms:created xsi:type="dcterms:W3CDTF">2001-10-18T15:43:55Z</dcterms:created>
  <dcterms:modified xsi:type="dcterms:W3CDTF">2011-10-06T17:11:37Z</dcterms:modified>
</cp:coreProperties>
</file>